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rial" panose="020B0604020202020204" pitchFamily="34" charset="0"/>
      <p:regular r:id="rId15"/>
    </p:embeddedFont>
    <p:embeddedFont>
      <p:font typeface="Arial Bold" panose="020B0704020202020204" pitchFamily="34" charset="0"/>
      <p:regular r:id="rId16"/>
      <p:bold r:id="rId17"/>
    </p:embeddedFont>
    <p:embeddedFont>
      <p:font typeface="Calibri" panose="020F0502020204030204" pitchFamily="34" charset="0"/>
      <p:regular r:id="rId18"/>
      <p:bold r:id="rId19"/>
      <p:italic r:id="rId20"/>
      <p:boldItalic r:id="rId21"/>
    </p:embeddedFont>
    <p:embeddedFont>
      <p:font typeface="Canva Sans Bold" panose="020B0604020202020204" charset="0"/>
      <p:regular r:id="rId22"/>
    </p:embeddedFont>
    <p:embeddedFont>
      <p:font typeface="Montserrat Bold" panose="020B0604020202020204" charset="0"/>
      <p:regular r:id="rId23"/>
    </p:embeddedFont>
    <p:embeddedFont>
      <p:font typeface="MS Reference Sans Serif" panose="020B0604030504040204" pitchFamily="34"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6" d="100"/>
          <a:sy n="46" d="100"/>
        </p:scale>
        <p:origin x="756"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heme" Target="theme/theme1.xml"/></Relationships>
</file>

<file path=ppt/media/image1.png>
</file>

<file path=ppt/media/image10.jpeg>
</file>

<file path=ppt/media/image11.jpeg>
</file>

<file path=ppt/media/image12.jpeg>
</file>

<file path=ppt/media/image13.png>
</file>

<file path=ppt/media/image14.svg>
</file>

<file path=ppt/media/image15.png>
</file>

<file path=ppt/media/image16.png>
</file>

<file path=ppt/media/image17.svg>
</file>

<file path=ppt/media/image18.png>
</file>

<file path=ppt/media/image19.png>
</file>

<file path=ppt/media/image2.svg>
</file>

<file path=ppt/media/image20.svg>
</file>

<file path=ppt/media/image21.jpeg>
</file>

<file path=ppt/media/image22.jpeg>
</file>

<file path=ppt/media/image23.jpeg>
</file>

<file path=ppt/media/image24.jpeg>
</file>

<file path=ppt/media/image25.png>
</file>

<file path=ppt/media/image26.svg>
</file>

<file path=ppt/media/image27.jpeg>
</file>

<file path=ppt/media/image3.png>
</file>

<file path=ppt/media/image4.svg>
</file>

<file path=ppt/media/image5.jpeg>
</file>

<file path=ppt/media/image6.png>
</file>

<file path=ppt/media/image7.sv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10/26/2023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hyperlink" Target="https://github.com/" TargetMode="External"/><Relationship Id="rId3" Type="http://schemas.openxmlformats.org/officeDocument/2006/relationships/image" Target="../media/image25.png"/><Relationship Id="rId7" Type="http://schemas.openxmlformats.org/officeDocument/2006/relationships/hyperlink" Target="https://developer.mozilla.org/en-US/docs/Web/CSS" TargetMode="External"/><Relationship Id="rId2" Type="http://schemas.openxmlformats.org/officeDocument/2006/relationships/image" Target="../media/image24.jpeg"/><Relationship Id="rId1" Type="http://schemas.openxmlformats.org/officeDocument/2006/relationships/slideLayout" Target="../slideLayouts/slideLayout7.xml"/><Relationship Id="rId6" Type="http://schemas.openxmlformats.org/officeDocument/2006/relationships/hyperlink" Target="https://redux.js.org/" TargetMode="External"/><Relationship Id="rId5" Type="http://schemas.openxmlformats.org/officeDocument/2006/relationships/hyperlink" Target="https://reactjs.org/" TargetMode="External"/><Relationship Id="rId4" Type="http://schemas.openxmlformats.org/officeDocument/2006/relationships/image" Target="../media/image26.svg"/></Relationships>
</file>

<file path=ppt/slides/_rels/slide13.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7.sv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sv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svg"/></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1.jpeg"/><Relationship Id="rId1" Type="http://schemas.openxmlformats.org/officeDocument/2006/relationships/slideLayout" Target="../slideLayouts/slideLayout7.xml"/><Relationship Id="rId4" Type="http://schemas.openxmlformats.org/officeDocument/2006/relationships/image" Target="../media/image20.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2" name="Freeform 2"/>
          <p:cNvSpPr/>
          <p:nvPr/>
        </p:nvSpPr>
        <p:spPr>
          <a:xfrm>
            <a:off x="-2936399" y="5363601"/>
            <a:ext cx="7789398" cy="7789398"/>
          </a:xfrm>
          <a:custGeom>
            <a:avLst/>
            <a:gdLst/>
            <a:ahLst/>
            <a:cxnLst/>
            <a:rect l="l" t="t" r="r" b="b"/>
            <a:pathLst>
              <a:path w="7789398" h="7789398">
                <a:moveTo>
                  <a:pt x="0" y="0"/>
                </a:moveTo>
                <a:lnTo>
                  <a:pt x="7789398" y="0"/>
                </a:lnTo>
                <a:lnTo>
                  <a:pt x="7789398" y="7789398"/>
                </a:lnTo>
                <a:lnTo>
                  <a:pt x="0" y="778939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15417809" y="8711933"/>
            <a:ext cx="1453495" cy="546367"/>
            <a:chOff x="0" y="0"/>
            <a:chExt cx="1937994" cy="728489"/>
          </a:xfrm>
        </p:grpSpPr>
        <p:grpSp>
          <p:nvGrpSpPr>
            <p:cNvPr id="4" name="Group 4"/>
            <p:cNvGrpSpPr/>
            <p:nvPr/>
          </p:nvGrpSpPr>
          <p:grpSpPr>
            <a:xfrm>
              <a:off x="0" y="0"/>
              <a:ext cx="1937994" cy="728489"/>
              <a:chOff x="0" y="0"/>
              <a:chExt cx="476650" cy="179172"/>
            </a:xfrm>
          </p:grpSpPr>
          <p:sp>
            <p:nvSpPr>
              <p:cNvPr id="5" name="Freeform 5"/>
              <p:cNvSpPr/>
              <p:nvPr/>
            </p:nvSpPr>
            <p:spPr>
              <a:xfrm>
                <a:off x="0" y="0"/>
                <a:ext cx="476650" cy="179172"/>
              </a:xfrm>
              <a:custGeom>
                <a:avLst/>
                <a:gdLst/>
                <a:ahLst/>
                <a:cxnLst/>
                <a:rect l="l" t="t" r="r" b="b"/>
                <a:pathLst>
                  <a:path w="476650" h="179172">
                    <a:moveTo>
                      <a:pt x="89586" y="0"/>
                    </a:moveTo>
                    <a:lnTo>
                      <a:pt x="387064" y="0"/>
                    </a:lnTo>
                    <a:cubicBezTo>
                      <a:pt x="410824" y="0"/>
                      <a:pt x="433610" y="9439"/>
                      <a:pt x="450411" y="26239"/>
                    </a:cubicBezTo>
                    <a:cubicBezTo>
                      <a:pt x="467212" y="43040"/>
                      <a:pt x="476650" y="65826"/>
                      <a:pt x="476650" y="89586"/>
                    </a:cubicBezTo>
                    <a:lnTo>
                      <a:pt x="476650" y="89586"/>
                    </a:lnTo>
                    <a:cubicBezTo>
                      <a:pt x="476650" y="139063"/>
                      <a:pt x="436541" y="179172"/>
                      <a:pt x="387064" y="179172"/>
                    </a:cubicBezTo>
                    <a:lnTo>
                      <a:pt x="89586" y="179172"/>
                    </a:lnTo>
                    <a:cubicBezTo>
                      <a:pt x="40109" y="179172"/>
                      <a:pt x="0" y="139063"/>
                      <a:pt x="0" y="89586"/>
                    </a:cubicBezTo>
                    <a:lnTo>
                      <a:pt x="0" y="89586"/>
                    </a:lnTo>
                    <a:cubicBezTo>
                      <a:pt x="0" y="40109"/>
                      <a:pt x="40109" y="0"/>
                      <a:pt x="89586" y="0"/>
                    </a:cubicBezTo>
                    <a:close/>
                  </a:path>
                </a:pathLst>
              </a:custGeom>
              <a:solidFill>
                <a:srgbClr val="000000">
                  <a:alpha val="0"/>
                </a:srgbClr>
              </a:solidFill>
              <a:ln w="28575" cap="rnd">
                <a:solidFill>
                  <a:srgbClr val="AB6141"/>
                </a:solidFill>
                <a:prstDash val="solid"/>
                <a:round/>
              </a:ln>
            </p:spPr>
          </p:sp>
          <p:sp>
            <p:nvSpPr>
              <p:cNvPr id="6" name="TextBox 6"/>
              <p:cNvSpPr txBox="1"/>
              <p:nvPr/>
            </p:nvSpPr>
            <p:spPr>
              <a:xfrm>
                <a:off x="0" y="-38100"/>
                <a:ext cx="476650" cy="217272"/>
              </a:xfrm>
              <a:prstGeom prst="rect">
                <a:avLst/>
              </a:prstGeom>
            </p:spPr>
            <p:txBody>
              <a:bodyPr lIns="50800" tIns="50800" rIns="50800" bIns="50800" rtlCol="0" anchor="ctr"/>
              <a:lstStyle/>
              <a:p>
                <a:pPr algn="ctr">
                  <a:lnSpc>
                    <a:spcPts val="2940"/>
                  </a:lnSpc>
                </a:pPr>
                <a:endParaRPr/>
              </a:p>
            </p:txBody>
          </p:sp>
        </p:grpSp>
        <p:sp>
          <p:nvSpPr>
            <p:cNvPr id="7" name="Freeform 7"/>
            <p:cNvSpPr/>
            <p:nvPr/>
          </p:nvSpPr>
          <p:spPr>
            <a:xfrm rot="5400000">
              <a:off x="776975" y="-268163"/>
              <a:ext cx="384044" cy="1264815"/>
            </a:xfrm>
            <a:custGeom>
              <a:avLst/>
              <a:gdLst/>
              <a:ahLst/>
              <a:cxnLst/>
              <a:rect l="l" t="t" r="r" b="b"/>
              <a:pathLst>
                <a:path w="384044" h="1264815">
                  <a:moveTo>
                    <a:pt x="0" y="0"/>
                  </a:moveTo>
                  <a:lnTo>
                    <a:pt x="384044" y="0"/>
                  </a:lnTo>
                  <a:lnTo>
                    <a:pt x="384044" y="1264815"/>
                  </a:lnTo>
                  <a:lnTo>
                    <a:pt x="0" y="126481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grpSp>
        <p:nvGrpSpPr>
          <p:cNvPr id="8" name="Group 8"/>
          <p:cNvGrpSpPr>
            <a:grpSpLocks noChangeAspect="1"/>
          </p:cNvGrpSpPr>
          <p:nvPr/>
        </p:nvGrpSpPr>
        <p:grpSpPr>
          <a:xfrm>
            <a:off x="9601467" y="1157375"/>
            <a:ext cx="6900057" cy="7126379"/>
            <a:chOff x="0" y="0"/>
            <a:chExt cx="6350000" cy="6558280"/>
          </a:xfrm>
        </p:grpSpPr>
        <p:sp>
          <p:nvSpPr>
            <p:cNvPr id="9" name="Freeform 9"/>
            <p:cNvSpPr/>
            <p:nvPr/>
          </p:nvSpPr>
          <p:spPr>
            <a:xfrm>
              <a:off x="74930" y="74930"/>
              <a:ext cx="6200140" cy="6408420"/>
            </a:xfrm>
            <a:custGeom>
              <a:avLst/>
              <a:gdLst/>
              <a:ahLst/>
              <a:cxnLst/>
              <a:rect l="l" t="t" r="r" b="b"/>
              <a:pathLst>
                <a:path w="6200140" h="640842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6"/>
              <a:stretch>
                <a:fillRect l="-38116" r="-16922"/>
              </a:stretch>
            </a:blipFill>
          </p:spPr>
        </p:sp>
        <p:sp>
          <p:nvSpPr>
            <p:cNvPr id="10" name="Freeform 10"/>
            <p:cNvSpPr/>
            <p:nvPr/>
          </p:nvSpPr>
          <p:spPr>
            <a:xfrm>
              <a:off x="0" y="0"/>
              <a:ext cx="6350000" cy="6558280"/>
            </a:xfrm>
            <a:custGeom>
              <a:avLst/>
              <a:gdLst/>
              <a:ahLst/>
              <a:cxnLst/>
              <a:rect l="l" t="t" r="r" b="b"/>
              <a:pathLst>
                <a:path w="6350000" h="655828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E1B096"/>
            </a:solidFill>
          </p:spPr>
        </p:sp>
      </p:grpSp>
      <p:sp>
        <p:nvSpPr>
          <p:cNvPr id="11" name="TextBox 11"/>
          <p:cNvSpPr txBox="1"/>
          <p:nvPr/>
        </p:nvSpPr>
        <p:spPr>
          <a:xfrm>
            <a:off x="1403663" y="1183795"/>
            <a:ext cx="6898672" cy="790431"/>
          </a:xfrm>
          <a:prstGeom prst="rect">
            <a:avLst/>
          </a:prstGeom>
        </p:spPr>
        <p:txBody>
          <a:bodyPr lIns="0" tIns="0" rIns="0" bIns="0" rtlCol="0" anchor="t">
            <a:spAutoFit/>
          </a:bodyPr>
          <a:lstStyle/>
          <a:p>
            <a:pPr marL="0" lvl="0" indent="0" algn="l">
              <a:lnSpc>
                <a:spcPts val="5782"/>
              </a:lnSpc>
              <a:spcBef>
                <a:spcPct val="0"/>
              </a:spcBef>
            </a:pPr>
            <a:r>
              <a:rPr lang="en-US" sz="4130">
                <a:solidFill>
                  <a:srgbClr val="544036"/>
                </a:solidFill>
                <a:latin typeface="Arial"/>
              </a:rPr>
              <a:t>Front End Engineering</a:t>
            </a:r>
          </a:p>
        </p:txBody>
      </p:sp>
      <p:sp>
        <p:nvSpPr>
          <p:cNvPr id="12" name="TextBox 12"/>
          <p:cNvSpPr txBox="1"/>
          <p:nvPr/>
        </p:nvSpPr>
        <p:spPr>
          <a:xfrm>
            <a:off x="1403663" y="2138461"/>
            <a:ext cx="6898672" cy="2401872"/>
          </a:xfrm>
          <a:prstGeom prst="rect">
            <a:avLst/>
          </a:prstGeom>
        </p:spPr>
        <p:txBody>
          <a:bodyPr lIns="0" tIns="0" rIns="0" bIns="0" rtlCol="0" anchor="t">
            <a:spAutoFit/>
          </a:bodyPr>
          <a:lstStyle/>
          <a:p>
            <a:pPr>
              <a:lnSpc>
                <a:spcPts val="8744"/>
              </a:lnSpc>
            </a:pPr>
            <a:r>
              <a:rPr lang="en-US" sz="8172">
                <a:solidFill>
                  <a:srgbClr val="544036"/>
                </a:solidFill>
                <a:latin typeface="Arial Bold"/>
              </a:rPr>
              <a:t>Project </a:t>
            </a:r>
          </a:p>
          <a:p>
            <a:pPr marL="0" lvl="0" indent="0" algn="l">
              <a:lnSpc>
                <a:spcPts val="8744"/>
              </a:lnSpc>
            </a:pPr>
            <a:r>
              <a:rPr lang="en-US" sz="8172">
                <a:solidFill>
                  <a:srgbClr val="544036"/>
                </a:solidFill>
                <a:latin typeface="Arial Bold"/>
              </a:rPr>
              <a:t>Report</a:t>
            </a:r>
          </a:p>
        </p:txBody>
      </p:sp>
      <p:sp>
        <p:nvSpPr>
          <p:cNvPr id="13" name="TextBox 13"/>
          <p:cNvSpPr txBox="1"/>
          <p:nvPr/>
        </p:nvSpPr>
        <p:spPr>
          <a:xfrm>
            <a:off x="1403663" y="7990066"/>
            <a:ext cx="5720512" cy="649605"/>
          </a:xfrm>
          <a:prstGeom prst="rect">
            <a:avLst/>
          </a:prstGeom>
        </p:spPr>
        <p:txBody>
          <a:bodyPr lIns="0" tIns="0" rIns="0" bIns="0" rtlCol="0" anchor="t">
            <a:spAutoFit/>
          </a:bodyPr>
          <a:lstStyle/>
          <a:p>
            <a:pPr marL="0" lvl="0" indent="0" algn="l">
              <a:lnSpc>
                <a:spcPts val="4679"/>
              </a:lnSpc>
            </a:pPr>
            <a:r>
              <a:rPr lang="en-US" sz="3599">
                <a:solidFill>
                  <a:srgbClr val="544036"/>
                </a:solidFill>
                <a:latin typeface="Arial Bold"/>
              </a:rPr>
              <a:t>2110991003</a:t>
            </a:r>
          </a:p>
        </p:txBody>
      </p:sp>
      <p:sp>
        <p:nvSpPr>
          <p:cNvPr id="14" name="TextBox 14"/>
          <p:cNvSpPr txBox="1"/>
          <p:nvPr/>
        </p:nvSpPr>
        <p:spPr>
          <a:xfrm>
            <a:off x="1403663" y="7322546"/>
            <a:ext cx="4039386" cy="689611"/>
          </a:xfrm>
          <a:prstGeom prst="rect">
            <a:avLst/>
          </a:prstGeom>
        </p:spPr>
        <p:txBody>
          <a:bodyPr lIns="0" tIns="0" rIns="0" bIns="0" rtlCol="0" anchor="t">
            <a:spAutoFit/>
          </a:bodyPr>
          <a:lstStyle/>
          <a:p>
            <a:pPr marL="0" lvl="0" indent="0" algn="l">
              <a:lnSpc>
                <a:spcPts val="5039"/>
              </a:lnSpc>
              <a:spcBef>
                <a:spcPct val="0"/>
              </a:spcBef>
            </a:pPr>
            <a:r>
              <a:rPr lang="en-US" sz="3599">
                <a:solidFill>
                  <a:srgbClr val="544036"/>
                </a:solidFill>
                <a:latin typeface="Arial Bold"/>
              </a:rPr>
              <a:t>Parth Awasthi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grpSp>
        <p:nvGrpSpPr>
          <p:cNvPr id="2" name="Group 2"/>
          <p:cNvGrpSpPr/>
          <p:nvPr/>
        </p:nvGrpSpPr>
        <p:grpSpPr>
          <a:xfrm>
            <a:off x="1028700" y="3294901"/>
            <a:ext cx="8115300" cy="4926914"/>
            <a:chOff x="0" y="0"/>
            <a:chExt cx="10820400" cy="6569219"/>
          </a:xfrm>
        </p:grpSpPr>
        <p:pic>
          <p:nvPicPr>
            <p:cNvPr id="3" name="Picture 3"/>
            <p:cNvPicPr>
              <a:picLocks noChangeAspect="1"/>
            </p:cNvPicPr>
            <p:nvPr/>
          </p:nvPicPr>
          <p:blipFill>
            <a:blip r:embed="rId2"/>
            <a:srcRect l="5050" r="8778" b="4743"/>
            <a:stretch>
              <a:fillRect/>
            </a:stretch>
          </p:blipFill>
          <p:spPr>
            <a:xfrm>
              <a:off x="0" y="0"/>
              <a:ext cx="10820400" cy="6569219"/>
            </a:xfrm>
            <a:prstGeom prst="rect">
              <a:avLst/>
            </a:prstGeom>
          </p:spPr>
        </p:pic>
      </p:grpSp>
      <p:sp>
        <p:nvSpPr>
          <p:cNvPr id="4" name="TextBox 4"/>
          <p:cNvSpPr txBox="1"/>
          <p:nvPr/>
        </p:nvSpPr>
        <p:spPr>
          <a:xfrm>
            <a:off x="2342016" y="1783387"/>
            <a:ext cx="8960682" cy="602729"/>
          </a:xfrm>
          <a:prstGeom prst="rect">
            <a:avLst/>
          </a:prstGeom>
        </p:spPr>
        <p:txBody>
          <a:bodyPr lIns="0" tIns="0" rIns="0" bIns="0" rtlCol="0" anchor="t">
            <a:spAutoFit/>
          </a:bodyPr>
          <a:lstStyle/>
          <a:p>
            <a:pPr marL="0" lvl="0" indent="0" algn="l">
              <a:lnSpc>
                <a:spcPts val="4720"/>
              </a:lnSpc>
              <a:spcBef>
                <a:spcPct val="0"/>
              </a:spcBef>
            </a:pPr>
            <a:r>
              <a:rPr lang="en-US" sz="3933" dirty="0">
                <a:solidFill>
                  <a:srgbClr val="544036"/>
                </a:solidFill>
                <a:latin typeface="Arial" panose="020B0604020202020204" pitchFamily="34" charset="0"/>
                <a:cs typeface="Arial" panose="020B0604020202020204" pitchFamily="34" charset="0"/>
              </a:rPr>
              <a:t>DELETING THE TASK FROM LIST</a:t>
            </a:r>
          </a:p>
        </p:txBody>
      </p:sp>
      <p:sp>
        <p:nvSpPr>
          <p:cNvPr id="5" name="TextBox 5"/>
          <p:cNvSpPr txBox="1"/>
          <p:nvPr/>
        </p:nvSpPr>
        <p:spPr>
          <a:xfrm>
            <a:off x="10026662" y="4357152"/>
            <a:ext cx="7232638" cy="1876009"/>
          </a:xfrm>
          <a:prstGeom prst="rect">
            <a:avLst/>
          </a:prstGeom>
        </p:spPr>
        <p:txBody>
          <a:bodyPr lIns="0" tIns="0" rIns="0" bIns="0" rtlCol="0" anchor="t">
            <a:spAutoFit/>
          </a:bodyPr>
          <a:lstStyle/>
          <a:p>
            <a:pPr>
              <a:lnSpc>
                <a:spcPts val="3766"/>
              </a:lnSpc>
            </a:pPr>
            <a:r>
              <a:rPr lang="en-US" sz="2510">
                <a:solidFill>
                  <a:srgbClr val="544036"/>
                </a:solidFill>
                <a:latin typeface="Montserrat Bold"/>
              </a:rPr>
              <a:t>When a user feels that the task that he/she has added is complete he/she can click on the Cancel button to delete the task from the list.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grpSp>
        <p:nvGrpSpPr>
          <p:cNvPr id="2" name="Group 2"/>
          <p:cNvGrpSpPr/>
          <p:nvPr/>
        </p:nvGrpSpPr>
        <p:grpSpPr>
          <a:xfrm>
            <a:off x="12280319" y="1028700"/>
            <a:ext cx="4695885" cy="8229600"/>
            <a:chOff x="0" y="0"/>
            <a:chExt cx="6261179" cy="10972800"/>
          </a:xfrm>
        </p:grpSpPr>
        <p:pic>
          <p:nvPicPr>
            <p:cNvPr id="3" name="Picture 3"/>
            <p:cNvPicPr>
              <a:picLocks noChangeAspect="1"/>
            </p:cNvPicPr>
            <p:nvPr/>
          </p:nvPicPr>
          <p:blipFill>
            <a:blip r:embed="rId2"/>
            <a:srcRect l="18770" r="30081"/>
            <a:stretch>
              <a:fillRect/>
            </a:stretch>
          </p:blipFill>
          <p:spPr>
            <a:xfrm>
              <a:off x="0" y="0"/>
              <a:ext cx="6261179" cy="10972800"/>
            </a:xfrm>
            <a:prstGeom prst="rect">
              <a:avLst/>
            </a:prstGeom>
          </p:spPr>
        </p:pic>
      </p:grpSp>
      <p:sp>
        <p:nvSpPr>
          <p:cNvPr id="4" name="TextBox 4"/>
          <p:cNvSpPr txBox="1"/>
          <p:nvPr/>
        </p:nvSpPr>
        <p:spPr>
          <a:xfrm>
            <a:off x="799596" y="2654300"/>
            <a:ext cx="10789233" cy="4940300"/>
          </a:xfrm>
          <a:prstGeom prst="rect">
            <a:avLst/>
          </a:prstGeom>
        </p:spPr>
        <p:txBody>
          <a:bodyPr lIns="0" tIns="0" rIns="0" bIns="0" rtlCol="0" anchor="t">
            <a:spAutoFit/>
          </a:bodyPr>
          <a:lstStyle/>
          <a:p>
            <a:pPr>
              <a:lnSpc>
                <a:spcPts val="3849"/>
              </a:lnSpc>
            </a:pPr>
            <a:r>
              <a:rPr lang="en-US" sz="3499">
                <a:solidFill>
                  <a:srgbClr val="544036"/>
                </a:solidFill>
                <a:latin typeface="Arial"/>
              </a:rPr>
              <a:t>In short, it can be stated that the To-Do List web application developed with React is an effective solution for users to manage their tasks. Thanks to its user-friendly interface, strong functionality and responsive design, it improves productivity and organization. This project successfully accomplishes its goals and is a valuable task management tool. Ongoing maintenance and user feedback ensure its continued effectiveness and relevance, helping people stay organized and manage their responsibilities.</a:t>
            </a:r>
          </a:p>
        </p:txBody>
      </p:sp>
      <p:sp>
        <p:nvSpPr>
          <p:cNvPr id="5" name="TextBox 5"/>
          <p:cNvSpPr txBox="1"/>
          <p:nvPr/>
        </p:nvSpPr>
        <p:spPr>
          <a:xfrm>
            <a:off x="1189015" y="1405405"/>
            <a:ext cx="8170357" cy="555624"/>
          </a:xfrm>
          <a:prstGeom prst="rect">
            <a:avLst/>
          </a:prstGeom>
        </p:spPr>
        <p:txBody>
          <a:bodyPr lIns="0" tIns="0" rIns="0" bIns="0" rtlCol="0" anchor="t">
            <a:spAutoFit/>
          </a:bodyPr>
          <a:lstStyle/>
          <a:p>
            <a:pPr marL="0" lvl="0" indent="0">
              <a:lnSpc>
                <a:spcPts val="4399"/>
              </a:lnSpc>
            </a:pPr>
            <a:r>
              <a:rPr lang="en-US" sz="3999">
                <a:solidFill>
                  <a:srgbClr val="544036"/>
                </a:solidFill>
                <a:latin typeface="Montserrat Bold"/>
              </a:rPr>
              <a:t>CONCLUSION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2" name="AutoShape 2"/>
          <p:cNvSpPr/>
          <p:nvPr/>
        </p:nvSpPr>
        <p:spPr>
          <a:xfrm flipV="1">
            <a:off x="9160346" y="-1"/>
            <a:ext cx="0" cy="10287002"/>
          </a:xfrm>
          <a:prstGeom prst="line">
            <a:avLst/>
          </a:prstGeom>
          <a:ln w="9525" cap="rnd">
            <a:solidFill>
              <a:srgbClr val="A05E41"/>
            </a:solidFill>
            <a:prstDash val="solid"/>
            <a:headEnd type="none" w="sm" len="sm"/>
            <a:tailEnd type="none" w="sm" len="sm"/>
          </a:ln>
        </p:spPr>
      </p:sp>
      <p:grpSp>
        <p:nvGrpSpPr>
          <p:cNvPr id="3" name="Group 3"/>
          <p:cNvGrpSpPr/>
          <p:nvPr/>
        </p:nvGrpSpPr>
        <p:grpSpPr>
          <a:xfrm>
            <a:off x="9027127" y="1567274"/>
            <a:ext cx="266439" cy="266439"/>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B8465"/>
            </a:solidFill>
          </p:spPr>
        </p:sp>
      </p:grpSp>
      <p:grpSp>
        <p:nvGrpSpPr>
          <p:cNvPr id="5" name="Group 5"/>
          <p:cNvGrpSpPr/>
          <p:nvPr/>
        </p:nvGrpSpPr>
        <p:grpSpPr>
          <a:xfrm>
            <a:off x="9027127" y="3238741"/>
            <a:ext cx="266439" cy="266439"/>
            <a:chOff x="0" y="0"/>
            <a:chExt cx="6350000" cy="6350000"/>
          </a:xfrm>
        </p:grpSpPr>
        <p:sp>
          <p:nvSpPr>
            <p:cNvPr id="6" name="Freeform 6"/>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B8465"/>
            </a:solidFill>
          </p:spPr>
        </p:sp>
      </p:grpSp>
      <p:grpSp>
        <p:nvGrpSpPr>
          <p:cNvPr id="7" name="Group 7"/>
          <p:cNvGrpSpPr/>
          <p:nvPr/>
        </p:nvGrpSpPr>
        <p:grpSpPr>
          <a:xfrm>
            <a:off x="9010781" y="4914880"/>
            <a:ext cx="266439" cy="266439"/>
            <a:chOff x="0" y="0"/>
            <a:chExt cx="6350000" cy="6350000"/>
          </a:xfrm>
        </p:grpSpPr>
        <p:sp>
          <p:nvSpPr>
            <p:cNvPr id="8" name="Freeform 8"/>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B8465"/>
            </a:solidFill>
          </p:spPr>
        </p:sp>
      </p:grpSp>
      <p:grpSp>
        <p:nvGrpSpPr>
          <p:cNvPr id="9" name="Group 9"/>
          <p:cNvGrpSpPr/>
          <p:nvPr/>
        </p:nvGrpSpPr>
        <p:grpSpPr>
          <a:xfrm>
            <a:off x="9027127" y="6591019"/>
            <a:ext cx="266439" cy="266439"/>
            <a:chOff x="0" y="0"/>
            <a:chExt cx="6350000" cy="6350000"/>
          </a:xfrm>
        </p:grpSpPr>
        <p:sp>
          <p:nvSpPr>
            <p:cNvPr id="10" name="Freeform 1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B8465"/>
            </a:solidFill>
          </p:spPr>
        </p:sp>
      </p:grpSp>
      <p:grpSp>
        <p:nvGrpSpPr>
          <p:cNvPr id="11" name="Group 11"/>
          <p:cNvGrpSpPr>
            <a:grpSpLocks noChangeAspect="1"/>
          </p:cNvGrpSpPr>
          <p:nvPr/>
        </p:nvGrpSpPr>
        <p:grpSpPr>
          <a:xfrm>
            <a:off x="-251775" y="3007339"/>
            <a:ext cx="7678701" cy="7418601"/>
            <a:chOff x="0" y="0"/>
            <a:chExt cx="6268847" cy="6056503"/>
          </a:xfrm>
        </p:grpSpPr>
        <p:sp>
          <p:nvSpPr>
            <p:cNvPr id="12" name="Freeform 12"/>
            <p:cNvSpPr/>
            <p:nvPr/>
          </p:nvSpPr>
          <p:spPr>
            <a:xfrm>
              <a:off x="0" y="-26670"/>
              <a:ext cx="6306439" cy="6083173"/>
            </a:xfrm>
            <a:custGeom>
              <a:avLst/>
              <a:gdLst/>
              <a:ahLst/>
              <a:cxnLst/>
              <a:rect l="l" t="t" r="r" b="b"/>
              <a:pathLst>
                <a:path w="6306439" h="6083173">
                  <a:moveTo>
                    <a:pt x="285750" y="799973"/>
                  </a:moveTo>
                  <a:cubicBezTo>
                    <a:pt x="128651" y="833120"/>
                    <a:pt x="0" y="991743"/>
                    <a:pt x="0" y="1152398"/>
                  </a:cubicBezTo>
                  <a:lnTo>
                    <a:pt x="0" y="5791073"/>
                  </a:lnTo>
                  <a:cubicBezTo>
                    <a:pt x="0" y="5951728"/>
                    <a:pt x="131445" y="6083173"/>
                    <a:pt x="292100" y="6083173"/>
                  </a:cubicBezTo>
                  <a:lnTo>
                    <a:pt x="6057900" y="6083173"/>
                  </a:lnTo>
                  <a:cubicBezTo>
                    <a:pt x="6218555" y="6083173"/>
                    <a:pt x="6306439" y="5959094"/>
                    <a:pt x="6253353" y="5807583"/>
                  </a:cubicBezTo>
                  <a:lnTo>
                    <a:pt x="4303776" y="248539"/>
                  </a:lnTo>
                  <a:cubicBezTo>
                    <a:pt x="4250563" y="96901"/>
                    <a:pt x="4078478" y="0"/>
                    <a:pt x="3921252" y="33147"/>
                  </a:cubicBezTo>
                  <a:lnTo>
                    <a:pt x="285750" y="799973"/>
                  </a:lnTo>
                  <a:close/>
                </a:path>
              </a:pathLst>
            </a:custGeom>
            <a:blipFill>
              <a:blip r:embed="rId2"/>
              <a:stretch>
                <a:fillRect t="-20557" b="-34700"/>
              </a:stretch>
            </a:blipFill>
          </p:spPr>
        </p:sp>
      </p:grpSp>
      <p:sp>
        <p:nvSpPr>
          <p:cNvPr id="13" name="Freeform 13"/>
          <p:cNvSpPr/>
          <p:nvPr/>
        </p:nvSpPr>
        <p:spPr>
          <a:xfrm rot="-8422740">
            <a:off x="3293349" y="1786892"/>
            <a:ext cx="2177727" cy="2222171"/>
          </a:xfrm>
          <a:custGeom>
            <a:avLst/>
            <a:gdLst/>
            <a:ahLst/>
            <a:cxnLst/>
            <a:rect l="l" t="t" r="r" b="b"/>
            <a:pathLst>
              <a:path w="2177727" h="2222171">
                <a:moveTo>
                  <a:pt x="0" y="0"/>
                </a:moveTo>
                <a:lnTo>
                  <a:pt x="2177727" y="0"/>
                </a:lnTo>
                <a:lnTo>
                  <a:pt x="2177727" y="2222171"/>
                </a:lnTo>
                <a:lnTo>
                  <a:pt x="0" y="222217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4" name="TextBox 14"/>
          <p:cNvSpPr txBox="1"/>
          <p:nvPr/>
        </p:nvSpPr>
        <p:spPr>
          <a:xfrm>
            <a:off x="10165007" y="1339275"/>
            <a:ext cx="6285822" cy="526234"/>
          </a:xfrm>
          <a:prstGeom prst="rect">
            <a:avLst/>
          </a:prstGeom>
        </p:spPr>
        <p:txBody>
          <a:bodyPr lIns="0" tIns="0" rIns="0" bIns="0" rtlCol="0" anchor="t">
            <a:spAutoFit/>
          </a:bodyPr>
          <a:lstStyle/>
          <a:p>
            <a:pPr marL="0" lvl="0" indent="0">
              <a:lnSpc>
                <a:spcPts val="4481"/>
              </a:lnSpc>
              <a:spcBef>
                <a:spcPct val="0"/>
              </a:spcBef>
            </a:pPr>
            <a:r>
              <a:rPr lang="en-US" sz="3200" u="sng" dirty="0">
                <a:solidFill>
                  <a:srgbClr val="312017"/>
                </a:solidFill>
                <a:latin typeface="MS Reference Sans Serif" panose="020B0604030504040204" pitchFamily="34" charset="0"/>
                <a:cs typeface="Arial" panose="020B0604020202020204" pitchFamily="34" charset="0"/>
                <a:hlinkClick r:id="rId5" tooltip="https://reactjs.org/"/>
              </a:rPr>
              <a:t>https://reactjs.org/</a:t>
            </a:r>
            <a:r>
              <a:rPr lang="en-US" sz="3200" dirty="0">
                <a:solidFill>
                  <a:srgbClr val="312017"/>
                </a:solidFill>
                <a:latin typeface="MS Reference Sans Serif" panose="020B0604030504040204" pitchFamily="34" charset="0"/>
                <a:cs typeface="Arial" panose="020B0604020202020204" pitchFamily="34" charset="0"/>
              </a:rPr>
              <a:t> </a:t>
            </a:r>
          </a:p>
        </p:txBody>
      </p:sp>
      <p:sp>
        <p:nvSpPr>
          <p:cNvPr id="15" name="TextBox 15"/>
          <p:cNvSpPr txBox="1"/>
          <p:nvPr/>
        </p:nvSpPr>
        <p:spPr>
          <a:xfrm>
            <a:off x="10193582" y="2988008"/>
            <a:ext cx="6285822" cy="506101"/>
          </a:xfrm>
          <a:prstGeom prst="rect">
            <a:avLst/>
          </a:prstGeom>
        </p:spPr>
        <p:txBody>
          <a:bodyPr lIns="0" tIns="0" rIns="0" bIns="0" rtlCol="0" anchor="t">
            <a:spAutoFit/>
          </a:bodyPr>
          <a:lstStyle/>
          <a:p>
            <a:pPr marL="0" lvl="0" indent="0">
              <a:lnSpc>
                <a:spcPts val="4369"/>
              </a:lnSpc>
              <a:spcBef>
                <a:spcPct val="0"/>
              </a:spcBef>
            </a:pPr>
            <a:r>
              <a:rPr lang="en-US" sz="3120" u="sng" dirty="0">
                <a:solidFill>
                  <a:srgbClr val="312017"/>
                </a:solidFill>
                <a:latin typeface="MS Reference Sans Serif" panose="020B0604030504040204" pitchFamily="34" charset="0"/>
                <a:cs typeface="ISOCT2_IV25" panose="00000400000000000000" pitchFamily="2" charset="0"/>
                <a:hlinkClick r:id="rId6" tooltip="https://redux.js.org/"/>
              </a:rPr>
              <a:t>https://redux.js.org</a:t>
            </a:r>
          </a:p>
        </p:txBody>
      </p:sp>
      <p:sp>
        <p:nvSpPr>
          <p:cNvPr id="16" name="TextBox 16"/>
          <p:cNvSpPr txBox="1"/>
          <p:nvPr/>
        </p:nvSpPr>
        <p:spPr>
          <a:xfrm>
            <a:off x="10165007" y="4800580"/>
            <a:ext cx="7094293" cy="1094980"/>
          </a:xfrm>
          <a:prstGeom prst="rect">
            <a:avLst/>
          </a:prstGeom>
        </p:spPr>
        <p:txBody>
          <a:bodyPr lIns="0" tIns="0" rIns="0" bIns="0" rtlCol="0" anchor="t">
            <a:spAutoFit/>
          </a:bodyPr>
          <a:lstStyle/>
          <a:p>
            <a:pPr marL="0" lvl="0" indent="0">
              <a:lnSpc>
                <a:spcPts val="4481"/>
              </a:lnSpc>
              <a:spcBef>
                <a:spcPct val="0"/>
              </a:spcBef>
            </a:pPr>
            <a:r>
              <a:rPr lang="en-US" sz="3200" u="sng" dirty="0">
                <a:solidFill>
                  <a:srgbClr val="312017"/>
                </a:solidFill>
                <a:latin typeface="MS Reference Sans Serif" panose="020B0604030504040204" pitchFamily="34" charset="0"/>
                <a:hlinkClick r:id="rId7" tooltip="https://developer.mozilla.org/en-US/docs/Web/CSS"/>
              </a:rPr>
              <a:t>https://developer.mozilla.org/en-US/docs/Web/CSS</a:t>
            </a:r>
          </a:p>
        </p:txBody>
      </p:sp>
      <p:sp>
        <p:nvSpPr>
          <p:cNvPr id="17" name="TextBox 17"/>
          <p:cNvSpPr txBox="1"/>
          <p:nvPr/>
        </p:nvSpPr>
        <p:spPr>
          <a:xfrm>
            <a:off x="10165007" y="6476719"/>
            <a:ext cx="6285822" cy="517899"/>
          </a:xfrm>
          <a:prstGeom prst="rect">
            <a:avLst/>
          </a:prstGeom>
        </p:spPr>
        <p:txBody>
          <a:bodyPr lIns="0" tIns="0" rIns="0" bIns="0" rtlCol="0" anchor="t">
            <a:spAutoFit/>
          </a:bodyPr>
          <a:lstStyle/>
          <a:p>
            <a:pPr marL="0" lvl="0" indent="0">
              <a:lnSpc>
                <a:spcPts val="4481"/>
              </a:lnSpc>
              <a:spcBef>
                <a:spcPct val="0"/>
              </a:spcBef>
            </a:pPr>
            <a:r>
              <a:rPr lang="en-US" sz="3200" u="sng" dirty="0">
                <a:solidFill>
                  <a:srgbClr val="312017"/>
                </a:solidFill>
                <a:latin typeface="MS Reference Sans Serif" panose="020B0604030504040204" pitchFamily="34" charset="0"/>
                <a:hlinkClick r:id="rId8" tooltip="https://github.com/"/>
              </a:rPr>
              <a:t>https://github.com</a:t>
            </a:r>
          </a:p>
        </p:txBody>
      </p:sp>
      <p:sp>
        <p:nvSpPr>
          <p:cNvPr id="18" name="TextBox 18"/>
          <p:cNvSpPr txBox="1"/>
          <p:nvPr/>
        </p:nvSpPr>
        <p:spPr>
          <a:xfrm>
            <a:off x="1277369" y="2369143"/>
            <a:ext cx="7039067" cy="692497"/>
          </a:xfrm>
          <a:prstGeom prst="rect">
            <a:avLst/>
          </a:prstGeom>
        </p:spPr>
        <p:txBody>
          <a:bodyPr lIns="0" tIns="0" rIns="0" bIns="0" rtlCol="0" anchor="t">
            <a:spAutoFit/>
          </a:bodyPr>
          <a:lstStyle/>
          <a:p>
            <a:pPr>
              <a:lnSpc>
                <a:spcPts val="5408"/>
              </a:lnSpc>
            </a:pPr>
            <a:r>
              <a:rPr lang="en-US" sz="5463" b="1" spc="-152" dirty="0">
                <a:solidFill>
                  <a:srgbClr val="312017"/>
                </a:solidFill>
                <a:latin typeface="Arial" panose="020B0604020202020204" pitchFamily="34" charset="0"/>
                <a:cs typeface="Arial" panose="020B0604020202020204" pitchFamily="34" charset="0"/>
              </a:rPr>
              <a:t>References :</a:t>
            </a:r>
          </a:p>
        </p:txBody>
      </p:sp>
      <p:grpSp>
        <p:nvGrpSpPr>
          <p:cNvPr id="19" name="Group 19"/>
          <p:cNvGrpSpPr/>
          <p:nvPr/>
        </p:nvGrpSpPr>
        <p:grpSpPr>
          <a:xfrm>
            <a:off x="9022364" y="8267158"/>
            <a:ext cx="266439" cy="266439"/>
            <a:chOff x="0" y="0"/>
            <a:chExt cx="6350000" cy="6350000"/>
          </a:xfrm>
        </p:grpSpPr>
        <p:sp>
          <p:nvSpPr>
            <p:cNvPr id="20" name="Freeform 20"/>
            <p:cNvSpPr/>
            <p:nvPr/>
          </p:nvSpPr>
          <p:spPr>
            <a:xfrm>
              <a:off x="0" y="0"/>
              <a:ext cx="6350000" cy="6350000"/>
            </a:xfrm>
            <a:custGeom>
              <a:avLst/>
              <a:gdLst/>
              <a:ahLst/>
              <a:cxnLst/>
              <a:rect l="l" t="t" r="r" b="b"/>
              <a:pathLst>
                <a:path w="6350000" h="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CB8465"/>
            </a:solidFill>
          </p:spPr>
        </p:sp>
      </p:grpSp>
      <p:sp>
        <p:nvSpPr>
          <p:cNvPr id="21" name="TextBox 21"/>
          <p:cNvSpPr txBox="1"/>
          <p:nvPr/>
        </p:nvSpPr>
        <p:spPr>
          <a:xfrm>
            <a:off x="10165007" y="8044947"/>
            <a:ext cx="6285822" cy="517899"/>
          </a:xfrm>
          <a:prstGeom prst="rect">
            <a:avLst/>
          </a:prstGeom>
        </p:spPr>
        <p:txBody>
          <a:bodyPr lIns="0" tIns="0" rIns="0" bIns="0" rtlCol="0" anchor="t">
            <a:spAutoFit/>
          </a:bodyPr>
          <a:lstStyle/>
          <a:p>
            <a:pPr marL="0" lvl="0" indent="0">
              <a:lnSpc>
                <a:spcPts val="4481"/>
              </a:lnSpc>
              <a:spcBef>
                <a:spcPct val="0"/>
              </a:spcBef>
            </a:pPr>
            <a:r>
              <a:rPr lang="en-US" sz="3200" u="sng" dirty="0">
                <a:solidFill>
                  <a:srgbClr val="312017"/>
                </a:solidFill>
                <a:latin typeface="MS Reference Sans Serif" panose="020B0604030504040204" pitchFamily="34" charset="0"/>
                <a:hlinkClick r:id="rId8" tooltip="https://github.com/"/>
              </a:rPr>
              <a:t>https://www.google.com/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2" name="Freeform 2"/>
          <p:cNvSpPr/>
          <p:nvPr/>
        </p:nvSpPr>
        <p:spPr>
          <a:xfrm>
            <a:off x="0" y="2859466"/>
            <a:ext cx="18288000" cy="4568068"/>
          </a:xfrm>
          <a:custGeom>
            <a:avLst/>
            <a:gdLst/>
            <a:ahLst/>
            <a:cxnLst/>
            <a:rect l="l" t="t" r="r" b="b"/>
            <a:pathLst>
              <a:path w="18288000" h="4568068">
                <a:moveTo>
                  <a:pt x="0" y="0"/>
                </a:moveTo>
                <a:lnTo>
                  <a:pt x="18288000" y="0"/>
                </a:lnTo>
                <a:lnTo>
                  <a:pt x="18288000" y="4568068"/>
                </a:lnTo>
                <a:lnTo>
                  <a:pt x="0" y="4568068"/>
                </a:lnTo>
                <a:lnTo>
                  <a:pt x="0" y="0"/>
                </a:lnTo>
                <a:close/>
              </a:path>
            </a:pathLst>
          </a:custGeom>
          <a:blipFill>
            <a:blip r:embed="rId2"/>
            <a:stretch>
              <a:fillRect t="-106210" b="-60518"/>
            </a:stretch>
          </a:blipFill>
        </p:spPr>
      </p:sp>
      <p:sp>
        <p:nvSpPr>
          <p:cNvPr id="3" name="TextBox 3"/>
          <p:cNvSpPr txBox="1"/>
          <p:nvPr/>
        </p:nvSpPr>
        <p:spPr>
          <a:xfrm>
            <a:off x="-228600" y="3469965"/>
            <a:ext cx="18745200" cy="3347070"/>
          </a:xfrm>
          <a:prstGeom prst="rect">
            <a:avLst/>
          </a:prstGeom>
        </p:spPr>
        <p:txBody>
          <a:bodyPr wrap="square" lIns="0" tIns="0" rIns="0" bIns="0" rtlCol="0" anchor="t">
            <a:spAutoFit/>
          </a:bodyPr>
          <a:lstStyle/>
          <a:p>
            <a:pPr algn="ctr">
              <a:lnSpc>
                <a:spcPts val="26126"/>
              </a:lnSpc>
            </a:pPr>
            <a:r>
              <a:rPr lang="en-US" sz="25000" dirty="0">
                <a:solidFill>
                  <a:srgbClr val="FFFFFF"/>
                </a:solidFill>
                <a:latin typeface="Canva Sans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2" name="TextBox 2"/>
          <p:cNvSpPr txBox="1"/>
          <p:nvPr/>
        </p:nvSpPr>
        <p:spPr>
          <a:xfrm>
            <a:off x="3385690" y="3209580"/>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Introduction</a:t>
            </a:r>
          </a:p>
        </p:txBody>
      </p:sp>
      <p:sp>
        <p:nvSpPr>
          <p:cNvPr id="3" name="TextBox 3"/>
          <p:cNvSpPr txBox="1"/>
          <p:nvPr/>
        </p:nvSpPr>
        <p:spPr>
          <a:xfrm>
            <a:off x="10075785" y="3209580"/>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1</a:t>
            </a:r>
          </a:p>
        </p:txBody>
      </p:sp>
      <p:sp>
        <p:nvSpPr>
          <p:cNvPr id="4" name="TextBox 4"/>
          <p:cNvSpPr txBox="1"/>
          <p:nvPr/>
        </p:nvSpPr>
        <p:spPr>
          <a:xfrm>
            <a:off x="3385690" y="5110619"/>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Testing and Quality Assurance</a:t>
            </a:r>
          </a:p>
        </p:txBody>
      </p:sp>
      <p:sp>
        <p:nvSpPr>
          <p:cNvPr id="5" name="TextBox 5"/>
          <p:cNvSpPr txBox="1"/>
          <p:nvPr/>
        </p:nvSpPr>
        <p:spPr>
          <a:xfrm>
            <a:off x="10075785" y="5110619"/>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4</a:t>
            </a:r>
          </a:p>
        </p:txBody>
      </p:sp>
      <p:sp>
        <p:nvSpPr>
          <p:cNvPr id="6" name="TextBox 6"/>
          <p:cNvSpPr txBox="1"/>
          <p:nvPr/>
        </p:nvSpPr>
        <p:spPr>
          <a:xfrm>
            <a:off x="3385690" y="3843260"/>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Why React ?</a:t>
            </a:r>
          </a:p>
        </p:txBody>
      </p:sp>
      <p:sp>
        <p:nvSpPr>
          <p:cNvPr id="7" name="TextBox 7"/>
          <p:cNvSpPr txBox="1"/>
          <p:nvPr/>
        </p:nvSpPr>
        <p:spPr>
          <a:xfrm>
            <a:off x="10075785" y="3843260"/>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2</a:t>
            </a:r>
          </a:p>
        </p:txBody>
      </p:sp>
      <p:sp>
        <p:nvSpPr>
          <p:cNvPr id="8" name="TextBox 8"/>
          <p:cNvSpPr txBox="1"/>
          <p:nvPr/>
        </p:nvSpPr>
        <p:spPr>
          <a:xfrm>
            <a:off x="3385690" y="5744298"/>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Project Flow</a:t>
            </a:r>
          </a:p>
        </p:txBody>
      </p:sp>
      <p:sp>
        <p:nvSpPr>
          <p:cNvPr id="9" name="TextBox 9"/>
          <p:cNvSpPr txBox="1"/>
          <p:nvPr/>
        </p:nvSpPr>
        <p:spPr>
          <a:xfrm>
            <a:off x="10075785" y="5744298"/>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5</a:t>
            </a:r>
          </a:p>
        </p:txBody>
      </p:sp>
      <p:sp>
        <p:nvSpPr>
          <p:cNvPr id="10" name="TextBox 10"/>
          <p:cNvSpPr txBox="1"/>
          <p:nvPr/>
        </p:nvSpPr>
        <p:spPr>
          <a:xfrm>
            <a:off x="3385690" y="4476939"/>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Objectives of To - Do List</a:t>
            </a:r>
          </a:p>
        </p:txBody>
      </p:sp>
      <p:sp>
        <p:nvSpPr>
          <p:cNvPr id="11" name="TextBox 11"/>
          <p:cNvSpPr txBox="1"/>
          <p:nvPr/>
        </p:nvSpPr>
        <p:spPr>
          <a:xfrm>
            <a:off x="10075785" y="4476939"/>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3</a:t>
            </a:r>
          </a:p>
        </p:txBody>
      </p:sp>
      <p:sp>
        <p:nvSpPr>
          <p:cNvPr id="12" name="TextBox 12"/>
          <p:cNvSpPr txBox="1"/>
          <p:nvPr/>
        </p:nvSpPr>
        <p:spPr>
          <a:xfrm>
            <a:off x="3385690" y="6377978"/>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Conclusion</a:t>
            </a:r>
          </a:p>
        </p:txBody>
      </p:sp>
      <p:sp>
        <p:nvSpPr>
          <p:cNvPr id="13" name="TextBox 13"/>
          <p:cNvSpPr txBox="1"/>
          <p:nvPr/>
        </p:nvSpPr>
        <p:spPr>
          <a:xfrm>
            <a:off x="10075785" y="6377978"/>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6</a:t>
            </a:r>
          </a:p>
        </p:txBody>
      </p:sp>
      <p:sp>
        <p:nvSpPr>
          <p:cNvPr id="14" name="TextBox 14"/>
          <p:cNvSpPr txBox="1"/>
          <p:nvPr/>
        </p:nvSpPr>
        <p:spPr>
          <a:xfrm>
            <a:off x="3385690" y="7011657"/>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References</a:t>
            </a:r>
          </a:p>
        </p:txBody>
      </p:sp>
      <p:sp>
        <p:nvSpPr>
          <p:cNvPr id="15" name="TextBox 15"/>
          <p:cNvSpPr txBox="1"/>
          <p:nvPr/>
        </p:nvSpPr>
        <p:spPr>
          <a:xfrm>
            <a:off x="10075785" y="7011657"/>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8</a:t>
            </a:r>
          </a:p>
        </p:txBody>
      </p:sp>
      <p:sp>
        <p:nvSpPr>
          <p:cNvPr id="16" name="TextBox 16"/>
          <p:cNvSpPr txBox="1"/>
          <p:nvPr/>
        </p:nvSpPr>
        <p:spPr>
          <a:xfrm>
            <a:off x="3385690" y="7645337"/>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Thank You</a:t>
            </a:r>
          </a:p>
        </p:txBody>
      </p:sp>
      <p:sp>
        <p:nvSpPr>
          <p:cNvPr id="17" name="TextBox 17"/>
          <p:cNvSpPr txBox="1"/>
          <p:nvPr/>
        </p:nvSpPr>
        <p:spPr>
          <a:xfrm>
            <a:off x="10075785" y="7645337"/>
            <a:ext cx="6690095" cy="607085"/>
          </a:xfrm>
          <a:prstGeom prst="rect">
            <a:avLst/>
          </a:prstGeom>
        </p:spPr>
        <p:txBody>
          <a:bodyPr lIns="0" tIns="0" rIns="0" bIns="0" rtlCol="0" anchor="t">
            <a:spAutoFit/>
          </a:bodyPr>
          <a:lstStyle/>
          <a:p>
            <a:pPr marL="0" lvl="0" indent="0">
              <a:lnSpc>
                <a:spcPts val="4599"/>
              </a:lnSpc>
              <a:spcBef>
                <a:spcPct val="0"/>
              </a:spcBef>
            </a:pPr>
            <a:r>
              <a:rPr lang="en-US" sz="3066">
                <a:solidFill>
                  <a:srgbClr val="544036"/>
                </a:solidFill>
                <a:latin typeface="Arial Bold"/>
              </a:rPr>
              <a:t>10</a:t>
            </a:r>
          </a:p>
        </p:txBody>
      </p:sp>
      <p:sp>
        <p:nvSpPr>
          <p:cNvPr id="18" name="Freeform 18"/>
          <p:cNvSpPr/>
          <p:nvPr/>
        </p:nvSpPr>
        <p:spPr>
          <a:xfrm>
            <a:off x="10451381" y="2905524"/>
            <a:ext cx="12060772" cy="12060772"/>
          </a:xfrm>
          <a:custGeom>
            <a:avLst/>
            <a:gdLst/>
            <a:ahLst/>
            <a:cxnLst/>
            <a:rect l="l" t="t" r="r" b="b"/>
            <a:pathLst>
              <a:path w="12060772" h="12060772">
                <a:moveTo>
                  <a:pt x="0" y="0"/>
                </a:moveTo>
                <a:lnTo>
                  <a:pt x="12060772" y="0"/>
                </a:lnTo>
                <a:lnTo>
                  <a:pt x="12060772" y="12060772"/>
                </a:lnTo>
                <a:lnTo>
                  <a:pt x="0" y="1206077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9" name="Freeform 19"/>
          <p:cNvSpPr/>
          <p:nvPr/>
        </p:nvSpPr>
        <p:spPr>
          <a:xfrm>
            <a:off x="2196364" y="1381311"/>
            <a:ext cx="685610" cy="685610"/>
          </a:xfrm>
          <a:custGeom>
            <a:avLst/>
            <a:gdLst/>
            <a:ahLst/>
            <a:cxnLst/>
            <a:rect l="l" t="t" r="r" b="b"/>
            <a:pathLst>
              <a:path w="685610" h="685610">
                <a:moveTo>
                  <a:pt x="0" y="0"/>
                </a:moveTo>
                <a:lnTo>
                  <a:pt x="685610" y="0"/>
                </a:lnTo>
                <a:lnTo>
                  <a:pt x="685610" y="685611"/>
                </a:lnTo>
                <a:lnTo>
                  <a:pt x="0" y="68561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0" name="TextBox 20"/>
          <p:cNvSpPr txBox="1"/>
          <p:nvPr/>
        </p:nvSpPr>
        <p:spPr>
          <a:xfrm>
            <a:off x="3320665" y="1184036"/>
            <a:ext cx="6360790" cy="790575"/>
          </a:xfrm>
          <a:prstGeom prst="rect">
            <a:avLst/>
          </a:prstGeom>
        </p:spPr>
        <p:txBody>
          <a:bodyPr lIns="0" tIns="0" rIns="0" bIns="0" rtlCol="0" anchor="t">
            <a:spAutoFit/>
          </a:bodyPr>
          <a:lstStyle/>
          <a:p>
            <a:pPr marL="0" lvl="0" indent="0">
              <a:lnSpc>
                <a:spcPts val="5540"/>
              </a:lnSpc>
              <a:spcBef>
                <a:spcPct val="0"/>
              </a:spcBef>
            </a:pPr>
            <a:r>
              <a:rPr lang="en-US" sz="4616">
                <a:solidFill>
                  <a:srgbClr val="544036"/>
                </a:solidFill>
                <a:latin typeface="Arial Bold"/>
              </a:rPr>
              <a:t>Table of content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grpSp>
        <p:nvGrpSpPr>
          <p:cNvPr id="2" name="Group 2"/>
          <p:cNvGrpSpPr/>
          <p:nvPr/>
        </p:nvGrpSpPr>
        <p:grpSpPr>
          <a:xfrm>
            <a:off x="12289844" y="1028700"/>
            <a:ext cx="4695885" cy="8229600"/>
            <a:chOff x="0" y="0"/>
            <a:chExt cx="6261179" cy="10972800"/>
          </a:xfrm>
        </p:grpSpPr>
        <p:pic>
          <p:nvPicPr>
            <p:cNvPr id="3" name="Picture 3"/>
            <p:cNvPicPr>
              <a:picLocks noChangeAspect="1"/>
            </p:cNvPicPr>
            <p:nvPr/>
          </p:nvPicPr>
          <p:blipFill>
            <a:blip r:embed="rId2"/>
            <a:srcRect l="29451" r="33998"/>
            <a:stretch>
              <a:fillRect/>
            </a:stretch>
          </p:blipFill>
          <p:spPr>
            <a:xfrm>
              <a:off x="0" y="0"/>
              <a:ext cx="6261179" cy="10972800"/>
            </a:xfrm>
            <a:prstGeom prst="rect">
              <a:avLst/>
            </a:prstGeom>
          </p:spPr>
        </p:pic>
      </p:grpSp>
      <p:sp>
        <p:nvSpPr>
          <p:cNvPr id="4" name="TextBox 4"/>
          <p:cNvSpPr txBox="1"/>
          <p:nvPr/>
        </p:nvSpPr>
        <p:spPr>
          <a:xfrm>
            <a:off x="1189015" y="1405405"/>
            <a:ext cx="8170357" cy="555624"/>
          </a:xfrm>
          <a:prstGeom prst="rect">
            <a:avLst/>
          </a:prstGeom>
        </p:spPr>
        <p:txBody>
          <a:bodyPr lIns="0" tIns="0" rIns="0" bIns="0" rtlCol="0" anchor="t">
            <a:spAutoFit/>
          </a:bodyPr>
          <a:lstStyle/>
          <a:p>
            <a:pPr marL="0" lvl="0" indent="0">
              <a:lnSpc>
                <a:spcPts val="4399"/>
              </a:lnSpc>
            </a:pPr>
            <a:r>
              <a:rPr lang="en-US" sz="3999">
                <a:solidFill>
                  <a:srgbClr val="544036"/>
                </a:solidFill>
                <a:latin typeface="Montserrat Bold"/>
              </a:rPr>
              <a:t>INTRODUCTION</a:t>
            </a:r>
          </a:p>
        </p:txBody>
      </p:sp>
      <p:sp>
        <p:nvSpPr>
          <p:cNvPr id="5" name="TextBox 5"/>
          <p:cNvSpPr txBox="1"/>
          <p:nvPr/>
        </p:nvSpPr>
        <p:spPr>
          <a:xfrm>
            <a:off x="799596" y="2532140"/>
            <a:ext cx="10789233" cy="5911850"/>
          </a:xfrm>
          <a:prstGeom prst="rect">
            <a:avLst/>
          </a:prstGeom>
        </p:spPr>
        <p:txBody>
          <a:bodyPr lIns="0" tIns="0" rIns="0" bIns="0" rtlCol="0" anchor="t">
            <a:spAutoFit/>
          </a:bodyPr>
          <a:lstStyle/>
          <a:p>
            <a:pPr marL="755644" lvl="1" indent="-377822">
              <a:lnSpc>
                <a:spcPts val="3849"/>
              </a:lnSpc>
              <a:buFont typeface="Arial"/>
              <a:buChar char="•"/>
            </a:pPr>
            <a:r>
              <a:rPr lang="en-US" sz="3499">
                <a:solidFill>
                  <a:srgbClr val="544036"/>
                </a:solidFill>
                <a:latin typeface="Arial"/>
              </a:rPr>
              <a:t>Our web application offers a user-friendly to-do list that simplifies task management in today's fast-paced world.</a:t>
            </a:r>
          </a:p>
          <a:p>
            <a:pPr>
              <a:lnSpc>
                <a:spcPts val="3849"/>
              </a:lnSpc>
            </a:pPr>
            <a:endParaRPr lang="en-US" sz="3499">
              <a:solidFill>
                <a:srgbClr val="544036"/>
              </a:solidFill>
              <a:latin typeface="Arial"/>
            </a:endParaRPr>
          </a:p>
          <a:p>
            <a:pPr marL="755644" lvl="1" indent="-377822">
              <a:lnSpc>
                <a:spcPts val="3849"/>
              </a:lnSpc>
              <a:buFont typeface="Arial"/>
              <a:buChar char="•"/>
            </a:pPr>
            <a:r>
              <a:rPr lang="en-US" sz="3499">
                <a:solidFill>
                  <a:srgbClr val="544036"/>
                </a:solidFill>
                <a:latin typeface="Arial"/>
              </a:rPr>
              <a:t> Designed for efficiency and productivity, our software provides a clear and intuitive interface to help individuals and teams prioritize tasks and regain control of their busy lives.</a:t>
            </a:r>
          </a:p>
          <a:p>
            <a:pPr>
              <a:lnSpc>
                <a:spcPts val="3849"/>
              </a:lnSpc>
            </a:pPr>
            <a:endParaRPr lang="en-US" sz="3499">
              <a:solidFill>
                <a:srgbClr val="544036"/>
              </a:solidFill>
              <a:latin typeface="Arial"/>
            </a:endParaRPr>
          </a:p>
          <a:p>
            <a:pPr marL="755644" lvl="1" indent="-377822">
              <a:lnSpc>
                <a:spcPts val="3849"/>
              </a:lnSpc>
              <a:buFont typeface="Arial"/>
              <a:buChar char="•"/>
            </a:pPr>
            <a:r>
              <a:rPr lang="en-US" sz="3499">
                <a:solidFill>
                  <a:srgbClr val="544036"/>
                </a:solidFill>
                <a:latin typeface="Arial"/>
              </a:rPr>
              <a:t> With reliable features and smooth usability, our configuration software is the solution for a more organized and efficient way to manage daily tasks.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grpSp>
        <p:nvGrpSpPr>
          <p:cNvPr id="2" name="Group 2"/>
          <p:cNvGrpSpPr/>
          <p:nvPr/>
        </p:nvGrpSpPr>
        <p:grpSpPr>
          <a:xfrm>
            <a:off x="12213771" y="0"/>
            <a:ext cx="6074229" cy="10287000"/>
            <a:chOff x="0" y="0"/>
            <a:chExt cx="8098971" cy="13716000"/>
          </a:xfrm>
        </p:grpSpPr>
        <p:pic>
          <p:nvPicPr>
            <p:cNvPr id="3" name="Picture 3"/>
            <p:cNvPicPr>
              <a:picLocks noChangeAspect="1"/>
            </p:cNvPicPr>
            <p:nvPr/>
          </p:nvPicPr>
          <p:blipFill>
            <a:blip r:embed="rId2"/>
            <a:srcRect l="32817" r="27763"/>
            <a:stretch>
              <a:fillRect/>
            </a:stretch>
          </p:blipFill>
          <p:spPr>
            <a:xfrm>
              <a:off x="0" y="0"/>
              <a:ext cx="8098971" cy="13716000"/>
            </a:xfrm>
            <a:prstGeom prst="rect">
              <a:avLst/>
            </a:prstGeom>
          </p:spPr>
        </p:pic>
      </p:grpSp>
      <p:grpSp>
        <p:nvGrpSpPr>
          <p:cNvPr id="4" name="Group 4"/>
          <p:cNvGrpSpPr/>
          <p:nvPr/>
        </p:nvGrpSpPr>
        <p:grpSpPr>
          <a:xfrm>
            <a:off x="6106886" y="-169694"/>
            <a:ext cx="6106886" cy="10740118"/>
            <a:chOff x="0" y="0"/>
            <a:chExt cx="2065786" cy="3633077"/>
          </a:xfrm>
        </p:grpSpPr>
        <p:sp>
          <p:nvSpPr>
            <p:cNvPr id="5" name="Freeform 5"/>
            <p:cNvSpPr/>
            <p:nvPr/>
          </p:nvSpPr>
          <p:spPr>
            <a:xfrm>
              <a:off x="0" y="0"/>
              <a:ext cx="2065786" cy="3633077"/>
            </a:xfrm>
            <a:custGeom>
              <a:avLst/>
              <a:gdLst/>
              <a:ahLst/>
              <a:cxnLst/>
              <a:rect l="l" t="t" r="r" b="b"/>
              <a:pathLst>
                <a:path w="2065786" h="3633077">
                  <a:moveTo>
                    <a:pt x="0" y="0"/>
                  </a:moveTo>
                  <a:lnTo>
                    <a:pt x="2065786" y="0"/>
                  </a:lnTo>
                  <a:lnTo>
                    <a:pt x="2065786" y="3633077"/>
                  </a:lnTo>
                  <a:lnTo>
                    <a:pt x="0" y="3633077"/>
                  </a:lnTo>
                  <a:close/>
                </a:path>
              </a:pathLst>
            </a:custGeom>
            <a:solidFill>
              <a:srgbClr val="B59C8F">
                <a:alpha val="19608"/>
              </a:srgbClr>
            </a:solidFill>
          </p:spPr>
        </p:sp>
      </p:grpSp>
      <p:sp>
        <p:nvSpPr>
          <p:cNvPr id="6" name="TextBox 6"/>
          <p:cNvSpPr txBox="1"/>
          <p:nvPr/>
        </p:nvSpPr>
        <p:spPr>
          <a:xfrm>
            <a:off x="6590031" y="2167116"/>
            <a:ext cx="5107939" cy="1085851"/>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544036"/>
                </a:solidFill>
                <a:latin typeface="Arial"/>
              </a:rPr>
              <a:t>ability to create dynamic and interactive user interfaces</a:t>
            </a:r>
          </a:p>
        </p:txBody>
      </p:sp>
      <p:sp>
        <p:nvSpPr>
          <p:cNvPr id="7" name="TextBox 7"/>
          <p:cNvSpPr txBox="1"/>
          <p:nvPr/>
        </p:nvSpPr>
        <p:spPr>
          <a:xfrm>
            <a:off x="6580506" y="1397454"/>
            <a:ext cx="5335100" cy="604520"/>
          </a:xfrm>
          <a:prstGeom prst="rect">
            <a:avLst/>
          </a:prstGeom>
        </p:spPr>
        <p:txBody>
          <a:bodyPr lIns="0" tIns="0" rIns="0" bIns="0" rtlCol="0" anchor="t">
            <a:spAutoFit/>
          </a:bodyPr>
          <a:lstStyle/>
          <a:p>
            <a:pPr marL="0" lvl="0" indent="0" algn="ctr">
              <a:lnSpc>
                <a:spcPts val="4480"/>
              </a:lnSpc>
              <a:spcBef>
                <a:spcPct val="0"/>
              </a:spcBef>
            </a:pPr>
            <a:r>
              <a:rPr lang="en-US" sz="3200">
                <a:solidFill>
                  <a:srgbClr val="544036"/>
                </a:solidFill>
                <a:latin typeface="Arial Bold"/>
              </a:rPr>
              <a:t>RICH USER INTERFACES</a:t>
            </a:r>
          </a:p>
        </p:txBody>
      </p:sp>
      <p:sp>
        <p:nvSpPr>
          <p:cNvPr id="8" name="TextBox 8"/>
          <p:cNvSpPr txBox="1"/>
          <p:nvPr/>
        </p:nvSpPr>
        <p:spPr>
          <a:xfrm>
            <a:off x="6630574" y="5041761"/>
            <a:ext cx="5059510" cy="1085851"/>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544036"/>
                </a:solidFill>
                <a:latin typeface="Arial"/>
              </a:rPr>
              <a:t>React's virtual DOM and one-way data flow make it efficient</a:t>
            </a:r>
          </a:p>
        </p:txBody>
      </p:sp>
      <p:sp>
        <p:nvSpPr>
          <p:cNvPr id="9" name="TextBox 9"/>
          <p:cNvSpPr txBox="1"/>
          <p:nvPr/>
        </p:nvSpPr>
        <p:spPr>
          <a:xfrm>
            <a:off x="6456681" y="4275316"/>
            <a:ext cx="5601766" cy="604520"/>
          </a:xfrm>
          <a:prstGeom prst="rect">
            <a:avLst/>
          </a:prstGeom>
        </p:spPr>
        <p:txBody>
          <a:bodyPr lIns="0" tIns="0" rIns="0" bIns="0" rtlCol="0" anchor="t">
            <a:spAutoFit/>
          </a:bodyPr>
          <a:lstStyle/>
          <a:p>
            <a:pPr marL="0" lvl="0" indent="0" algn="ctr">
              <a:lnSpc>
                <a:spcPts val="4480"/>
              </a:lnSpc>
              <a:spcBef>
                <a:spcPct val="0"/>
              </a:spcBef>
            </a:pPr>
            <a:r>
              <a:rPr lang="en-US" sz="3200">
                <a:solidFill>
                  <a:srgbClr val="544036"/>
                </a:solidFill>
                <a:latin typeface="Arial Bold"/>
              </a:rPr>
              <a:t>EFFICIENT DEVELOPMENT</a:t>
            </a:r>
          </a:p>
        </p:txBody>
      </p:sp>
      <p:sp>
        <p:nvSpPr>
          <p:cNvPr id="10" name="TextBox 10"/>
          <p:cNvSpPr txBox="1"/>
          <p:nvPr/>
        </p:nvSpPr>
        <p:spPr>
          <a:xfrm>
            <a:off x="6456681" y="7882333"/>
            <a:ext cx="5601766" cy="1609726"/>
          </a:xfrm>
          <a:prstGeom prst="rect">
            <a:avLst/>
          </a:prstGeom>
        </p:spPr>
        <p:txBody>
          <a:bodyPr lIns="0" tIns="0" rIns="0" bIns="0" rtlCol="0" anchor="t">
            <a:spAutoFit/>
          </a:bodyPr>
          <a:lstStyle/>
          <a:p>
            <a:pPr marL="0" lvl="0" indent="0" algn="ctr">
              <a:lnSpc>
                <a:spcPts val="4199"/>
              </a:lnSpc>
              <a:spcBef>
                <a:spcPct val="0"/>
              </a:spcBef>
            </a:pPr>
            <a:r>
              <a:rPr lang="en-US" sz="2999">
                <a:solidFill>
                  <a:srgbClr val="544036"/>
                </a:solidFill>
                <a:latin typeface="Arial"/>
              </a:rPr>
              <a:t>React is highly scalable, making it suitable for both small and large projects</a:t>
            </a:r>
          </a:p>
        </p:txBody>
      </p:sp>
      <p:sp>
        <p:nvSpPr>
          <p:cNvPr id="11" name="TextBox 11"/>
          <p:cNvSpPr txBox="1"/>
          <p:nvPr/>
        </p:nvSpPr>
        <p:spPr>
          <a:xfrm>
            <a:off x="7105833" y="7071584"/>
            <a:ext cx="4108992" cy="604520"/>
          </a:xfrm>
          <a:prstGeom prst="rect">
            <a:avLst/>
          </a:prstGeom>
        </p:spPr>
        <p:txBody>
          <a:bodyPr lIns="0" tIns="0" rIns="0" bIns="0" rtlCol="0" anchor="t">
            <a:spAutoFit/>
          </a:bodyPr>
          <a:lstStyle/>
          <a:p>
            <a:pPr marL="0" lvl="0" indent="0" algn="ctr">
              <a:lnSpc>
                <a:spcPts val="4480"/>
              </a:lnSpc>
              <a:spcBef>
                <a:spcPct val="0"/>
              </a:spcBef>
            </a:pPr>
            <a:r>
              <a:rPr lang="en-US" sz="3200">
                <a:solidFill>
                  <a:srgbClr val="544036"/>
                </a:solidFill>
                <a:latin typeface="Arial Bold"/>
              </a:rPr>
              <a:t>SCALABILITY</a:t>
            </a:r>
          </a:p>
        </p:txBody>
      </p:sp>
      <p:sp>
        <p:nvSpPr>
          <p:cNvPr id="12" name="TextBox 12"/>
          <p:cNvSpPr txBox="1"/>
          <p:nvPr/>
        </p:nvSpPr>
        <p:spPr>
          <a:xfrm>
            <a:off x="723402" y="4518351"/>
            <a:ext cx="4469581" cy="856029"/>
          </a:xfrm>
          <a:prstGeom prst="rect">
            <a:avLst/>
          </a:prstGeom>
        </p:spPr>
        <p:txBody>
          <a:bodyPr lIns="0" tIns="0" rIns="0" bIns="0" rtlCol="0" anchor="t">
            <a:spAutoFit/>
          </a:bodyPr>
          <a:lstStyle/>
          <a:p>
            <a:pPr marL="0" lvl="0" indent="0" algn="ctr">
              <a:lnSpc>
                <a:spcPts val="6367"/>
              </a:lnSpc>
              <a:spcBef>
                <a:spcPct val="0"/>
              </a:spcBef>
            </a:pPr>
            <a:r>
              <a:rPr lang="en-US" sz="4548">
                <a:solidFill>
                  <a:srgbClr val="544036"/>
                </a:solidFill>
                <a:latin typeface="Arial Bold"/>
              </a:rPr>
              <a:t>Why React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2" name="Freeform 2"/>
          <p:cNvSpPr/>
          <p:nvPr/>
        </p:nvSpPr>
        <p:spPr>
          <a:xfrm>
            <a:off x="1235232" y="3744775"/>
            <a:ext cx="4711305" cy="2858234"/>
          </a:xfrm>
          <a:custGeom>
            <a:avLst/>
            <a:gdLst/>
            <a:ahLst/>
            <a:cxnLst/>
            <a:rect l="l" t="t" r="r" b="b"/>
            <a:pathLst>
              <a:path w="4711305" h="2858234">
                <a:moveTo>
                  <a:pt x="0" y="0"/>
                </a:moveTo>
                <a:lnTo>
                  <a:pt x="4711305" y="0"/>
                </a:lnTo>
                <a:lnTo>
                  <a:pt x="4711305" y="2858233"/>
                </a:lnTo>
                <a:lnTo>
                  <a:pt x="0" y="2858233"/>
                </a:lnTo>
                <a:lnTo>
                  <a:pt x="0" y="0"/>
                </a:lnTo>
                <a:close/>
              </a:path>
            </a:pathLst>
          </a:custGeom>
          <a:blipFill>
            <a:blip r:embed="rId2"/>
            <a:stretch>
              <a:fillRect t="-73701" b="-73701"/>
            </a:stretch>
          </a:blipFill>
        </p:spPr>
      </p:sp>
      <p:sp>
        <p:nvSpPr>
          <p:cNvPr id="3" name="Freeform 3"/>
          <p:cNvSpPr/>
          <p:nvPr/>
        </p:nvSpPr>
        <p:spPr>
          <a:xfrm>
            <a:off x="6788348" y="3714383"/>
            <a:ext cx="4711305" cy="2858234"/>
          </a:xfrm>
          <a:custGeom>
            <a:avLst/>
            <a:gdLst/>
            <a:ahLst/>
            <a:cxnLst/>
            <a:rect l="l" t="t" r="r" b="b"/>
            <a:pathLst>
              <a:path w="4711305" h="2858234">
                <a:moveTo>
                  <a:pt x="0" y="0"/>
                </a:moveTo>
                <a:lnTo>
                  <a:pt x="4711304" y="0"/>
                </a:lnTo>
                <a:lnTo>
                  <a:pt x="4711304" y="2858234"/>
                </a:lnTo>
                <a:lnTo>
                  <a:pt x="0" y="2858234"/>
                </a:lnTo>
                <a:lnTo>
                  <a:pt x="0" y="0"/>
                </a:lnTo>
                <a:close/>
              </a:path>
            </a:pathLst>
          </a:custGeom>
          <a:blipFill>
            <a:blip r:embed="rId3"/>
            <a:stretch>
              <a:fillRect t="-73701" b="-73701"/>
            </a:stretch>
          </a:blipFill>
        </p:spPr>
      </p:sp>
      <p:sp>
        <p:nvSpPr>
          <p:cNvPr id="4" name="Freeform 4"/>
          <p:cNvSpPr/>
          <p:nvPr/>
        </p:nvSpPr>
        <p:spPr>
          <a:xfrm>
            <a:off x="12341463" y="3714383"/>
            <a:ext cx="4711305" cy="2858234"/>
          </a:xfrm>
          <a:custGeom>
            <a:avLst/>
            <a:gdLst/>
            <a:ahLst/>
            <a:cxnLst/>
            <a:rect l="l" t="t" r="r" b="b"/>
            <a:pathLst>
              <a:path w="4711305" h="2858234">
                <a:moveTo>
                  <a:pt x="0" y="0"/>
                </a:moveTo>
                <a:lnTo>
                  <a:pt x="4711305" y="0"/>
                </a:lnTo>
                <a:lnTo>
                  <a:pt x="4711305" y="2858234"/>
                </a:lnTo>
                <a:lnTo>
                  <a:pt x="0" y="2858234"/>
                </a:lnTo>
                <a:lnTo>
                  <a:pt x="0" y="0"/>
                </a:lnTo>
                <a:close/>
              </a:path>
            </a:pathLst>
          </a:custGeom>
          <a:blipFill>
            <a:blip r:embed="rId4"/>
            <a:stretch>
              <a:fillRect t="-4909" b="-4909"/>
            </a:stretch>
          </a:blipFill>
        </p:spPr>
      </p:sp>
      <p:sp>
        <p:nvSpPr>
          <p:cNvPr id="5" name="TextBox 5"/>
          <p:cNvSpPr txBox="1"/>
          <p:nvPr/>
        </p:nvSpPr>
        <p:spPr>
          <a:xfrm>
            <a:off x="12341463" y="7050653"/>
            <a:ext cx="4917837" cy="741176"/>
          </a:xfrm>
          <a:prstGeom prst="rect">
            <a:avLst/>
          </a:prstGeom>
        </p:spPr>
        <p:txBody>
          <a:bodyPr lIns="0" tIns="0" rIns="0" bIns="0" rtlCol="0" anchor="t">
            <a:spAutoFit/>
          </a:bodyPr>
          <a:lstStyle/>
          <a:p>
            <a:pPr marL="0" lvl="0" indent="0">
              <a:lnSpc>
                <a:spcPts val="3069"/>
              </a:lnSpc>
              <a:spcBef>
                <a:spcPct val="0"/>
              </a:spcBef>
            </a:pPr>
            <a:r>
              <a:rPr lang="en-US" sz="2046">
                <a:solidFill>
                  <a:srgbClr val="544036"/>
                </a:solidFill>
                <a:latin typeface="Montserrat Bold"/>
              </a:rPr>
              <a:t>CONTINUOUS SUPPORT AND MAINTENANCE</a:t>
            </a:r>
          </a:p>
        </p:txBody>
      </p:sp>
      <p:sp>
        <p:nvSpPr>
          <p:cNvPr id="6" name="TextBox 6"/>
          <p:cNvSpPr txBox="1"/>
          <p:nvPr/>
        </p:nvSpPr>
        <p:spPr>
          <a:xfrm>
            <a:off x="12341463" y="7935552"/>
            <a:ext cx="4711305" cy="931677"/>
          </a:xfrm>
          <a:prstGeom prst="rect">
            <a:avLst/>
          </a:prstGeom>
        </p:spPr>
        <p:txBody>
          <a:bodyPr lIns="0" tIns="0" rIns="0" bIns="0" rtlCol="0" anchor="t">
            <a:spAutoFit/>
          </a:bodyPr>
          <a:lstStyle/>
          <a:p>
            <a:pPr marL="0" lvl="0" indent="0">
              <a:lnSpc>
                <a:spcPts val="3819"/>
              </a:lnSpc>
              <a:spcBef>
                <a:spcPct val="0"/>
              </a:spcBef>
            </a:pPr>
            <a:r>
              <a:rPr lang="en-US" sz="2546">
                <a:solidFill>
                  <a:srgbClr val="544036"/>
                </a:solidFill>
                <a:latin typeface="Montserrat Bold"/>
              </a:rPr>
              <a:t>ongoing maintenance and support to address issues</a:t>
            </a:r>
          </a:p>
        </p:txBody>
      </p:sp>
      <p:sp>
        <p:nvSpPr>
          <p:cNvPr id="7" name="TextBox 7"/>
          <p:cNvSpPr txBox="1"/>
          <p:nvPr/>
        </p:nvSpPr>
        <p:spPr>
          <a:xfrm>
            <a:off x="6788348" y="7089640"/>
            <a:ext cx="4711305" cy="360176"/>
          </a:xfrm>
          <a:prstGeom prst="rect">
            <a:avLst/>
          </a:prstGeom>
        </p:spPr>
        <p:txBody>
          <a:bodyPr lIns="0" tIns="0" rIns="0" bIns="0" rtlCol="0" anchor="t">
            <a:spAutoFit/>
          </a:bodyPr>
          <a:lstStyle/>
          <a:p>
            <a:pPr marL="0" lvl="0" indent="0">
              <a:lnSpc>
                <a:spcPts val="3069"/>
              </a:lnSpc>
              <a:spcBef>
                <a:spcPct val="0"/>
              </a:spcBef>
            </a:pPr>
            <a:r>
              <a:rPr lang="en-US" sz="2046">
                <a:solidFill>
                  <a:srgbClr val="544036"/>
                </a:solidFill>
                <a:latin typeface="Montserrat Bold"/>
              </a:rPr>
              <a:t>COMPREHENSIVE TESTING</a:t>
            </a:r>
          </a:p>
        </p:txBody>
      </p:sp>
      <p:sp>
        <p:nvSpPr>
          <p:cNvPr id="8" name="TextBox 8"/>
          <p:cNvSpPr txBox="1"/>
          <p:nvPr/>
        </p:nvSpPr>
        <p:spPr>
          <a:xfrm>
            <a:off x="6788348" y="7935552"/>
            <a:ext cx="4711305" cy="931676"/>
          </a:xfrm>
          <a:prstGeom prst="rect">
            <a:avLst/>
          </a:prstGeom>
        </p:spPr>
        <p:txBody>
          <a:bodyPr lIns="0" tIns="0" rIns="0" bIns="0" rtlCol="0" anchor="t">
            <a:spAutoFit/>
          </a:bodyPr>
          <a:lstStyle/>
          <a:p>
            <a:pPr marL="0" lvl="0" indent="0">
              <a:lnSpc>
                <a:spcPts val="3819"/>
              </a:lnSpc>
              <a:spcBef>
                <a:spcPct val="0"/>
              </a:spcBef>
            </a:pPr>
            <a:r>
              <a:rPr lang="en-US" sz="2546">
                <a:solidFill>
                  <a:srgbClr val="544036"/>
                </a:solidFill>
                <a:latin typeface="Montserrat Bold"/>
              </a:rPr>
              <a:t>Conduct thorough testing, including unit testing</a:t>
            </a:r>
          </a:p>
        </p:txBody>
      </p:sp>
      <p:sp>
        <p:nvSpPr>
          <p:cNvPr id="9" name="TextBox 9"/>
          <p:cNvSpPr txBox="1"/>
          <p:nvPr/>
        </p:nvSpPr>
        <p:spPr>
          <a:xfrm>
            <a:off x="1235232" y="7089640"/>
            <a:ext cx="5553115" cy="360175"/>
          </a:xfrm>
          <a:prstGeom prst="rect">
            <a:avLst/>
          </a:prstGeom>
        </p:spPr>
        <p:txBody>
          <a:bodyPr lIns="0" tIns="0" rIns="0" bIns="0" rtlCol="0" anchor="t">
            <a:spAutoFit/>
          </a:bodyPr>
          <a:lstStyle/>
          <a:p>
            <a:pPr marL="0" lvl="0" indent="0">
              <a:lnSpc>
                <a:spcPts val="3069"/>
              </a:lnSpc>
              <a:spcBef>
                <a:spcPct val="0"/>
              </a:spcBef>
            </a:pPr>
            <a:r>
              <a:rPr lang="en-US" sz="2046">
                <a:solidFill>
                  <a:srgbClr val="544036"/>
                </a:solidFill>
                <a:latin typeface="Montserrat Bold"/>
              </a:rPr>
              <a:t>EFFICIENT TASK MANAGEMENT</a:t>
            </a:r>
          </a:p>
        </p:txBody>
      </p:sp>
      <p:sp>
        <p:nvSpPr>
          <p:cNvPr id="10" name="TextBox 10"/>
          <p:cNvSpPr txBox="1"/>
          <p:nvPr/>
        </p:nvSpPr>
        <p:spPr>
          <a:xfrm>
            <a:off x="1235232" y="7935552"/>
            <a:ext cx="4711305" cy="931676"/>
          </a:xfrm>
          <a:prstGeom prst="rect">
            <a:avLst/>
          </a:prstGeom>
        </p:spPr>
        <p:txBody>
          <a:bodyPr lIns="0" tIns="0" rIns="0" bIns="0" rtlCol="0" anchor="t">
            <a:spAutoFit/>
          </a:bodyPr>
          <a:lstStyle/>
          <a:p>
            <a:pPr marL="0" lvl="0" indent="0">
              <a:lnSpc>
                <a:spcPts val="3819"/>
              </a:lnSpc>
              <a:spcBef>
                <a:spcPct val="0"/>
              </a:spcBef>
            </a:pPr>
            <a:r>
              <a:rPr lang="en-US" sz="2546">
                <a:solidFill>
                  <a:srgbClr val="544036"/>
                </a:solidFill>
                <a:latin typeface="Montserrat Bold"/>
              </a:rPr>
              <a:t>enables users to efficiently manage their tasks</a:t>
            </a:r>
          </a:p>
        </p:txBody>
      </p:sp>
      <p:grpSp>
        <p:nvGrpSpPr>
          <p:cNvPr id="11" name="Group 11"/>
          <p:cNvGrpSpPr/>
          <p:nvPr/>
        </p:nvGrpSpPr>
        <p:grpSpPr>
          <a:xfrm>
            <a:off x="1235232" y="1125685"/>
            <a:ext cx="13152839" cy="1477047"/>
            <a:chOff x="0" y="0"/>
            <a:chExt cx="17537119" cy="1969396"/>
          </a:xfrm>
        </p:grpSpPr>
        <p:sp>
          <p:nvSpPr>
            <p:cNvPr id="12" name="TextBox 12"/>
            <p:cNvSpPr txBox="1"/>
            <p:nvPr/>
          </p:nvSpPr>
          <p:spPr>
            <a:xfrm>
              <a:off x="0" y="-114300"/>
              <a:ext cx="17537119" cy="1282700"/>
            </a:xfrm>
            <a:prstGeom prst="rect">
              <a:avLst/>
            </a:prstGeom>
          </p:spPr>
          <p:txBody>
            <a:bodyPr lIns="0" tIns="0" rIns="0" bIns="0" rtlCol="0" anchor="t">
              <a:spAutoFit/>
            </a:bodyPr>
            <a:lstStyle/>
            <a:p>
              <a:pPr marL="0" lvl="0" indent="0">
                <a:lnSpc>
                  <a:spcPts val="6943"/>
                </a:lnSpc>
                <a:spcBef>
                  <a:spcPct val="0"/>
                </a:spcBef>
              </a:pPr>
              <a:r>
                <a:rPr lang="en-US" sz="5786">
                  <a:solidFill>
                    <a:srgbClr val="544036"/>
                  </a:solidFill>
                  <a:latin typeface="Arial"/>
                </a:rPr>
                <a:t>Objectives</a:t>
              </a:r>
            </a:p>
          </p:txBody>
        </p:sp>
        <p:sp>
          <p:nvSpPr>
            <p:cNvPr id="13" name="TextBox 13"/>
            <p:cNvSpPr txBox="1"/>
            <p:nvPr/>
          </p:nvSpPr>
          <p:spPr>
            <a:xfrm>
              <a:off x="0" y="1138817"/>
              <a:ext cx="17537119" cy="830619"/>
            </a:xfrm>
            <a:prstGeom prst="rect">
              <a:avLst/>
            </a:prstGeom>
          </p:spPr>
          <p:txBody>
            <a:bodyPr lIns="0" tIns="0" rIns="0" bIns="0" rtlCol="0" anchor="t">
              <a:spAutoFit/>
            </a:bodyPr>
            <a:lstStyle/>
            <a:p>
              <a:pPr marL="0" lvl="0" indent="0">
                <a:lnSpc>
                  <a:spcPts val="4911"/>
                </a:lnSpc>
                <a:spcBef>
                  <a:spcPct val="0"/>
                </a:spcBef>
              </a:pPr>
              <a:r>
                <a:rPr lang="en-US" sz="3274">
                  <a:solidFill>
                    <a:srgbClr val="544036"/>
                  </a:solidFill>
                  <a:latin typeface="Arial"/>
                </a:rPr>
                <a:t>TO - DO LIST</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sp>
        <p:nvSpPr>
          <p:cNvPr id="2" name="Freeform 2"/>
          <p:cNvSpPr/>
          <p:nvPr/>
        </p:nvSpPr>
        <p:spPr>
          <a:xfrm>
            <a:off x="6967426" y="2251170"/>
            <a:ext cx="10141771" cy="6008999"/>
          </a:xfrm>
          <a:custGeom>
            <a:avLst/>
            <a:gdLst/>
            <a:ahLst/>
            <a:cxnLst/>
            <a:rect l="l" t="t" r="r" b="b"/>
            <a:pathLst>
              <a:path w="10141771" h="6008999">
                <a:moveTo>
                  <a:pt x="0" y="0"/>
                </a:moveTo>
                <a:lnTo>
                  <a:pt x="10141771" y="0"/>
                </a:lnTo>
                <a:lnTo>
                  <a:pt x="10141771" y="6008999"/>
                </a:lnTo>
                <a:lnTo>
                  <a:pt x="0" y="60089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AutoShape 3"/>
          <p:cNvSpPr/>
          <p:nvPr/>
        </p:nvSpPr>
        <p:spPr>
          <a:xfrm flipV="1">
            <a:off x="1214853" y="8513188"/>
            <a:ext cx="5175467" cy="9525"/>
          </a:xfrm>
          <a:prstGeom prst="line">
            <a:avLst/>
          </a:prstGeom>
          <a:ln w="19050" cap="rnd">
            <a:solidFill>
              <a:srgbClr val="AB6141"/>
            </a:solidFill>
            <a:prstDash val="solid"/>
            <a:headEnd type="none" w="sm" len="sm"/>
            <a:tailEnd type="none" w="sm" len="sm"/>
          </a:ln>
        </p:spPr>
      </p:sp>
      <p:sp>
        <p:nvSpPr>
          <p:cNvPr id="4" name="AutoShape 4"/>
          <p:cNvSpPr/>
          <p:nvPr/>
        </p:nvSpPr>
        <p:spPr>
          <a:xfrm>
            <a:off x="1214818" y="5375446"/>
            <a:ext cx="5175467" cy="0"/>
          </a:xfrm>
          <a:prstGeom prst="line">
            <a:avLst/>
          </a:prstGeom>
          <a:ln w="19050" cap="rnd">
            <a:solidFill>
              <a:srgbClr val="AB6141"/>
            </a:solidFill>
            <a:prstDash val="solid"/>
            <a:headEnd type="none" w="sm" len="sm"/>
            <a:tailEnd type="none" w="sm" len="sm"/>
          </a:ln>
        </p:spPr>
      </p:sp>
      <p:grpSp>
        <p:nvGrpSpPr>
          <p:cNvPr id="5" name="Group 5"/>
          <p:cNvGrpSpPr/>
          <p:nvPr/>
        </p:nvGrpSpPr>
        <p:grpSpPr>
          <a:xfrm>
            <a:off x="8639165" y="5075172"/>
            <a:ext cx="360995" cy="360995"/>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31F20"/>
              </a:solidFill>
              <a:prstDash val="solid"/>
              <a:miter/>
            </a:ln>
          </p:spPr>
        </p:sp>
        <p:sp>
          <p:nvSpPr>
            <p:cNvPr id="7" name="TextBox 7"/>
            <p:cNvSpPr txBox="1"/>
            <p:nvPr/>
          </p:nvSpPr>
          <p:spPr>
            <a:xfrm>
              <a:off x="76200" y="0"/>
              <a:ext cx="660400" cy="736600"/>
            </a:xfrm>
            <a:prstGeom prst="rect">
              <a:avLst/>
            </a:prstGeom>
          </p:spPr>
          <p:txBody>
            <a:bodyPr lIns="50800" tIns="50800" rIns="50800" bIns="50800" rtlCol="0" anchor="ctr"/>
            <a:lstStyle/>
            <a:p>
              <a:pPr algn="ctr">
                <a:lnSpc>
                  <a:spcPts val="3549"/>
                </a:lnSpc>
              </a:pPr>
              <a:endParaRPr/>
            </a:p>
          </p:txBody>
        </p:sp>
      </p:grpSp>
      <p:grpSp>
        <p:nvGrpSpPr>
          <p:cNvPr id="8" name="Group 8"/>
          <p:cNvGrpSpPr/>
          <p:nvPr/>
        </p:nvGrpSpPr>
        <p:grpSpPr>
          <a:xfrm>
            <a:off x="10186446" y="6193793"/>
            <a:ext cx="360995" cy="360995"/>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28575" cap="sq">
              <a:solidFill>
                <a:srgbClr val="231F20"/>
              </a:solidFill>
              <a:prstDash val="solid"/>
              <a:miter/>
            </a:ln>
          </p:spPr>
        </p:sp>
        <p:sp>
          <p:nvSpPr>
            <p:cNvPr id="10" name="TextBox 10"/>
            <p:cNvSpPr txBox="1"/>
            <p:nvPr/>
          </p:nvSpPr>
          <p:spPr>
            <a:xfrm>
              <a:off x="76200" y="0"/>
              <a:ext cx="660400" cy="736600"/>
            </a:xfrm>
            <a:prstGeom prst="rect">
              <a:avLst/>
            </a:prstGeom>
          </p:spPr>
          <p:txBody>
            <a:bodyPr lIns="50800" tIns="50800" rIns="50800" bIns="50800" rtlCol="0" anchor="ctr"/>
            <a:lstStyle/>
            <a:p>
              <a:pPr algn="ctr">
                <a:lnSpc>
                  <a:spcPts val="3549"/>
                </a:lnSpc>
              </a:pPr>
              <a:endParaRPr/>
            </a:p>
          </p:txBody>
        </p:sp>
      </p:grpSp>
      <p:grpSp>
        <p:nvGrpSpPr>
          <p:cNvPr id="11" name="Group 11"/>
          <p:cNvGrpSpPr/>
          <p:nvPr/>
        </p:nvGrpSpPr>
        <p:grpSpPr>
          <a:xfrm>
            <a:off x="11548313" y="4539012"/>
            <a:ext cx="271813" cy="271813"/>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19050" cap="sq">
              <a:solidFill>
                <a:srgbClr val="231F20"/>
              </a:solidFill>
              <a:prstDash val="solid"/>
              <a:miter/>
            </a:ln>
          </p:spPr>
        </p:sp>
        <p:sp>
          <p:nvSpPr>
            <p:cNvPr id="13" name="TextBox 13"/>
            <p:cNvSpPr txBox="1"/>
            <p:nvPr/>
          </p:nvSpPr>
          <p:spPr>
            <a:xfrm>
              <a:off x="76200" y="0"/>
              <a:ext cx="660400" cy="736600"/>
            </a:xfrm>
            <a:prstGeom prst="rect">
              <a:avLst/>
            </a:prstGeom>
          </p:spPr>
          <p:txBody>
            <a:bodyPr lIns="50800" tIns="50800" rIns="50800" bIns="50800" rtlCol="0" anchor="ctr"/>
            <a:lstStyle/>
            <a:p>
              <a:pPr algn="ctr">
                <a:lnSpc>
                  <a:spcPts val="3549"/>
                </a:lnSpc>
              </a:pPr>
              <a:endParaRPr/>
            </a:p>
          </p:txBody>
        </p:sp>
      </p:grpSp>
      <p:sp>
        <p:nvSpPr>
          <p:cNvPr id="14" name="TextBox 14"/>
          <p:cNvSpPr txBox="1"/>
          <p:nvPr/>
        </p:nvSpPr>
        <p:spPr>
          <a:xfrm>
            <a:off x="1214818" y="1805707"/>
            <a:ext cx="6345909" cy="2788649"/>
          </a:xfrm>
          <a:prstGeom prst="rect">
            <a:avLst/>
          </a:prstGeom>
        </p:spPr>
        <p:txBody>
          <a:bodyPr lIns="0" tIns="0" rIns="0" bIns="0" rtlCol="0" anchor="t">
            <a:spAutoFit/>
          </a:bodyPr>
          <a:lstStyle/>
          <a:p>
            <a:pPr marL="0" lvl="0" indent="0">
              <a:lnSpc>
                <a:spcPts val="7355"/>
              </a:lnSpc>
            </a:pPr>
            <a:r>
              <a:rPr lang="en-US" sz="6129" b="1" dirty="0">
                <a:solidFill>
                  <a:srgbClr val="544036"/>
                </a:solidFill>
                <a:latin typeface="Arial" panose="020B0604020202020204" pitchFamily="34" charset="0"/>
                <a:cs typeface="Arial" panose="020B0604020202020204" pitchFamily="34" charset="0"/>
              </a:rPr>
              <a:t>TESTING AND QUALITY ASSURANCE</a:t>
            </a:r>
          </a:p>
        </p:txBody>
      </p:sp>
      <p:sp>
        <p:nvSpPr>
          <p:cNvPr id="15" name="TextBox 15"/>
          <p:cNvSpPr txBox="1"/>
          <p:nvPr/>
        </p:nvSpPr>
        <p:spPr>
          <a:xfrm>
            <a:off x="1395351" y="5464742"/>
            <a:ext cx="7424312" cy="2929691"/>
          </a:xfrm>
          <a:prstGeom prst="rect">
            <a:avLst/>
          </a:prstGeom>
        </p:spPr>
        <p:txBody>
          <a:bodyPr lIns="0" tIns="0" rIns="0" bIns="0" rtlCol="0" anchor="t">
            <a:spAutoFit/>
          </a:bodyPr>
          <a:lstStyle/>
          <a:p>
            <a:pPr marL="0" lvl="0" indent="0">
              <a:lnSpc>
                <a:spcPts val="3335"/>
              </a:lnSpc>
            </a:pPr>
            <a:r>
              <a:rPr lang="en-US" sz="2565">
                <a:solidFill>
                  <a:srgbClr val="544036"/>
                </a:solidFill>
                <a:latin typeface="Montserrat Bold"/>
              </a:rPr>
              <a:t>Rigorous testing was performed throughout the development process, including unit testing, integration testing, and user acceptance testing. Bugs were identified and fixed quickly to ensure the application and its reliability and durability.</a:t>
            </a:r>
          </a:p>
        </p:txBody>
      </p:sp>
      <p:sp>
        <p:nvSpPr>
          <p:cNvPr id="16" name="TextBox 16"/>
          <p:cNvSpPr txBox="1"/>
          <p:nvPr/>
        </p:nvSpPr>
        <p:spPr>
          <a:xfrm>
            <a:off x="10161135" y="4429087"/>
            <a:ext cx="704959" cy="188314"/>
          </a:xfrm>
          <a:prstGeom prst="rect">
            <a:avLst/>
          </a:prstGeom>
        </p:spPr>
        <p:txBody>
          <a:bodyPr lIns="0" tIns="0" rIns="0" bIns="0" rtlCol="0" anchor="t">
            <a:spAutoFit/>
          </a:bodyPr>
          <a:lstStyle/>
          <a:p>
            <a:pPr marL="0" lvl="0" indent="0" algn="r">
              <a:lnSpc>
                <a:spcPts val="1586"/>
              </a:lnSpc>
            </a:pPr>
            <a:r>
              <a:rPr lang="en-US" sz="1057">
                <a:solidFill>
                  <a:srgbClr val="231F20"/>
                </a:solidFill>
                <a:latin typeface="Montserrat Bold"/>
              </a:rPr>
              <a:t>Spain</a:t>
            </a:r>
          </a:p>
        </p:txBody>
      </p:sp>
      <p:sp>
        <p:nvSpPr>
          <p:cNvPr id="17" name="TextBox 17"/>
          <p:cNvSpPr txBox="1"/>
          <p:nvPr/>
        </p:nvSpPr>
        <p:spPr>
          <a:xfrm>
            <a:off x="7198735" y="5125520"/>
            <a:ext cx="723984" cy="188313"/>
          </a:xfrm>
          <a:prstGeom prst="rect">
            <a:avLst/>
          </a:prstGeom>
        </p:spPr>
        <p:txBody>
          <a:bodyPr lIns="0" tIns="0" rIns="0" bIns="0" rtlCol="0" anchor="t">
            <a:spAutoFit/>
          </a:bodyPr>
          <a:lstStyle/>
          <a:p>
            <a:pPr marL="0" lvl="0" indent="0" algn="just">
              <a:lnSpc>
                <a:spcPts val="1586"/>
              </a:lnSpc>
            </a:pPr>
            <a:r>
              <a:rPr lang="en-US" sz="1057">
                <a:solidFill>
                  <a:srgbClr val="231F20"/>
                </a:solidFill>
                <a:latin typeface="Montserrat Bold"/>
              </a:rPr>
              <a:t>MEXICO</a:t>
            </a:r>
          </a:p>
        </p:txBody>
      </p:sp>
      <p:sp>
        <p:nvSpPr>
          <p:cNvPr id="18" name="TextBox 18"/>
          <p:cNvSpPr txBox="1"/>
          <p:nvPr/>
        </p:nvSpPr>
        <p:spPr>
          <a:xfrm>
            <a:off x="10885144" y="6271620"/>
            <a:ext cx="636432" cy="188313"/>
          </a:xfrm>
          <a:prstGeom prst="rect">
            <a:avLst/>
          </a:prstGeom>
        </p:spPr>
        <p:txBody>
          <a:bodyPr lIns="0" tIns="0" rIns="0" bIns="0" rtlCol="0" anchor="t">
            <a:spAutoFit/>
          </a:bodyPr>
          <a:lstStyle/>
          <a:p>
            <a:pPr marL="0" lvl="0" indent="0" algn="just">
              <a:lnSpc>
                <a:spcPts val="1586"/>
              </a:lnSpc>
            </a:pPr>
            <a:r>
              <a:rPr lang="en-US" sz="1057">
                <a:solidFill>
                  <a:srgbClr val="231F20"/>
                </a:solidFill>
                <a:latin typeface="Montserrat Bold"/>
              </a:rPr>
              <a:t>Brazil</a:t>
            </a:r>
          </a:p>
        </p:txBody>
      </p:sp>
      <p:sp>
        <p:nvSpPr>
          <p:cNvPr id="19" name="AutoShape 19"/>
          <p:cNvSpPr/>
          <p:nvPr/>
        </p:nvSpPr>
        <p:spPr>
          <a:xfrm>
            <a:off x="7961127" y="5248248"/>
            <a:ext cx="687932" cy="14842"/>
          </a:xfrm>
          <a:prstGeom prst="line">
            <a:avLst/>
          </a:prstGeom>
          <a:ln w="28575" cap="flat">
            <a:solidFill>
              <a:srgbClr val="231F20"/>
            </a:solidFill>
            <a:prstDash val="solid"/>
            <a:headEnd type="none" w="sm" len="sm"/>
            <a:tailEnd type="none" w="sm" len="sm"/>
          </a:ln>
        </p:spPr>
      </p:sp>
      <p:sp>
        <p:nvSpPr>
          <p:cNvPr id="20" name="AutoShape 20"/>
          <p:cNvSpPr/>
          <p:nvPr/>
        </p:nvSpPr>
        <p:spPr>
          <a:xfrm flipV="1">
            <a:off x="10514023" y="6380064"/>
            <a:ext cx="371122" cy="9067"/>
          </a:xfrm>
          <a:prstGeom prst="line">
            <a:avLst/>
          </a:prstGeom>
          <a:ln w="28575" cap="flat">
            <a:solidFill>
              <a:srgbClr val="231F20"/>
            </a:solidFill>
            <a:prstDash val="solid"/>
            <a:headEnd type="none" w="sm" len="sm"/>
            <a:tailEnd type="none" w="sm" len="sm"/>
          </a:ln>
        </p:spPr>
      </p:sp>
      <p:sp>
        <p:nvSpPr>
          <p:cNvPr id="21" name="AutoShape 21"/>
          <p:cNvSpPr/>
          <p:nvPr/>
        </p:nvSpPr>
        <p:spPr>
          <a:xfrm>
            <a:off x="10905984" y="4565966"/>
            <a:ext cx="700328" cy="0"/>
          </a:xfrm>
          <a:prstGeom prst="line">
            <a:avLst/>
          </a:prstGeom>
          <a:ln w="28575" cap="flat">
            <a:solidFill>
              <a:srgbClr val="231F20"/>
            </a:solidFill>
            <a:prstDash val="solid"/>
            <a:headEnd type="none" w="sm" len="sm"/>
            <a:tailEnd type="none" w="sm" len="sm"/>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105747" y="3896491"/>
            <a:ext cx="8182253" cy="6390509"/>
            <a:chOff x="0" y="0"/>
            <a:chExt cx="10909671" cy="8520678"/>
          </a:xfrm>
        </p:grpSpPr>
        <p:pic>
          <p:nvPicPr>
            <p:cNvPr id="3" name="Picture 3"/>
            <p:cNvPicPr>
              <a:picLocks noChangeAspect="1"/>
            </p:cNvPicPr>
            <p:nvPr/>
          </p:nvPicPr>
          <p:blipFill>
            <a:blip r:embed="rId2"/>
            <a:srcRect l="253" t="2930" r="4316" b="4843"/>
            <a:stretch>
              <a:fillRect/>
            </a:stretch>
          </p:blipFill>
          <p:spPr>
            <a:xfrm>
              <a:off x="0" y="0"/>
              <a:ext cx="10909671" cy="8520678"/>
            </a:xfrm>
            <a:prstGeom prst="rect">
              <a:avLst/>
            </a:prstGeom>
          </p:spPr>
        </p:pic>
      </p:grpSp>
      <p:sp>
        <p:nvSpPr>
          <p:cNvPr id="4" name="AutoShape 4"/>
          <p:cNvSpPr/>
          <p:nvPr/>
        </p:nvSpPr>
        <p:spPr>
          <a:xfrm>
            <a:off x="0" y="0"/>
            <a:ext cx="18288000" cy="3896491"/>
          </a:xfrm>
          <a:prstGeom prst="rect">
            <a:avLst/>
          </a:prstGeom>
          <a:solidFill>
            <a:srgbClr val="544036"/>
          </a:solidFill>
        </p:spPr>
      </p:sp>
      <p:grpSp>
        <p:nvGrpSpPr>
          <p:cNvPr id="5" name="Group 5"/>
          <p:cNvGrpSpPr/>
          <p:nvPr/>
        </p:nvGrpSpPr>
        <p:grpSpPr>
          <a:xfrm>
            <a:off x="1066800" y="8768447"/>
            <a:ext cx="6242275" cy="794653"/>
            <a:chOff x="0" y="-95250"/>
            <a:chExt cx="3553949" cy="452425"/>
          </a:xfrm>
        </p:grpSpPr>
        <p:sp>
          <p:nvSpPr>
            <p:cNvPr id="6" name="Freeform 6"/>
            <p:cNvSpPr/>
            <p:nvPr/>
          </p:nvSpPr>
          <p:spPr>
            <a:xfrm>
              <a:off x="0" y="0"/>
              <a:ext cx="3553949" cy="357175"/>
            </a:xfrm>
            <a:custGeom>
              <a:avLst/>
              <a:gdLst/>
              <a:ahLst/>
              <a:cxnLst/>
              <a:rect l="l" t="t" r="r" b="b"/>
              <a:pathLst>
                <a:path w="3553949" h="357175">
                  <a:moveTo>
                    <a:pt x="124024" y="0"/>
                  </a:moveTo>
                  <a:lnTo>
                    <a:pt x="3429925" y="0"/>
                  </a:lnTo>
                  <a:cubicBezTo>
                    <a:pt x="3462818" y="0"/>
                    <a:pt x="3494364" y="13067"/>
                    <a:pt x="3517623" y="36326"/>
                  </a:cubicBezTo>
                  <a:cubicBezTo>
                    <a:pt x="3540882" y="59585"/>
                    <a:pt x="3553949" y="91131"/>
                    <a:pt x="3553949" y="124024"/>
                  </a:cubicBezTo>
                  <a:lnTo>
                    <a:pt x="3553949" y="233150"/>
                  </a:lnTo>
                  <a:cubicBezTo>
                    <a:pt x="3553949" y="301647"/>
                    <a:pt x="3498421" y="357175"/>
                    <a:pt x="3429925" y="357175"/>
                  </a:cubicBezTo>
                  <a:lnTo>
                    <a:pt x="124024" y="357175"/>
                  </a:lnTo>
                  <a:cubicBezTo>
                    <a:pt x="91131" y="357175"/>
                    <a:pt x="59585" y="344108"/>
                    <a:pt x="36326" y="320849"/>
                  </a:cubicBezTo>
                  <a:cubicBezTo>
                    <a:pt x="13067" y="297590"/>
                    <a:pt x="0" y="266044"/>
                    <a:pt x="0" y="233150"/>
                  </a:cubicBezTo>
                  <a:lnTo>
                    <a:pt x="0" y="124024"/>
                  </a:lnTo>
                  <a:cubicBezTo>
                    <a:pt x="0" y="91131"/>
                    <a:pt x="13067" y="59585"/>
                    <a:pt x="36326" y="36326"/>
                  </a:cubicBezTo>
                  <a:cubicBezTo>
                    <a:pt x="59585" y="13067"/>
                    <a:pt x="91131" y="0"/>
                    <a:pt x="124024" y="0"/>
                  </a:cubicBezTo>
                  <a:close/>
                </a:path>
              </a:pathLst>
            </a:custGeom>
            <a:solidFill>
              <a:srgbClr val="000000">
                <a:alpha val="0"/>
              </a:srgbClr>
            </a:solidFill>
            <a:ln w="28575" cap="rnd">
              <a:solidFill>
                <a:srgbClr val="B4583C"/>
              </a:solidFill>
              <a:prstDash val="solid"/>
              <a:round/>
            </a:ln>
          </p:spPr>
          <p:txBody>
            <a:bodyPr/>
            <a:lstStyle/>
            <a:p>
              <a:endParaRPr lang="en-IN" dirty="0"/>
            </a:p>
          </p:txBody>
        </p:sp>
        <p:sp>
          <p:nvSpPr>
            <p:cNvPr id="7" name="TextBox 7"/>
            <p:cNvSpPr txBox="1"/>
            <p:nvPr/>
          </p:nvSpPr>
          <p:spPr>
            <a:xfrm>
              <a:off x="0" y="-95250"/>
              <a:ext cx="3553949" cy="452425"/>
            </a:xfrm>
            <a:prstGeom prst="rect">
              <a:avLst/>
            </a:prstGeom>
          </p:spPr>
          <p:txBody>
            <a:bodyPr lIns="50800" tIns="50800" rIns="50800" bIns="50800" rtlCol="0" anchor="ctr"/>
            <a:lstStyle/>
            <a:p>
              <a:pPr algn="ctr">
                <a:lnSpc>
                  <a:spcPts val="3219"/>
                </a:lnSpc>
              </a:pPr>
              <a:r>
                <a:rPr lang="en-US" sz="2400" dirty="0">
                  <a:solidFill>
                    <a:srgbClr val="000000"/>
                  </a:solidFill>
                  <a:latin typeface="Arial" panose="020B0604020202020204" pitchFamily="34" charset="0"/>
                  <a:cs typeface="Arial" panose="020B0604020202020204" pitchFamily="34" charset="0"/>
                </a:rPr>
                <a:t>Screenshots of the project </a:t>
              </a:r>
            </a:p>
          </p:txBody>
        </p:sp>
      </p:grpSp>
      <p:sp>
        <p:nvSpPr>
          <p:cNvPr id="8" name="Freeform 8"/>
          <p:cNvSpPr/>
          <p:nvPr/>
        </p:nvSpPr>
        <p:spPr>
          <a:xfrm>
            <a:off x="6519747" y="9048120"/>
            <a:ext cx="419596" cy="420361"/>
          </a:xfrm>
          <a:custGeom>
            <a:avLst/>
            <a:gdLst/>
            <a:ahLst/>
            <a:cxnLst/>
            <a:rect l="l" t="t" r="r" b="b"/>
            <a:pathLst>
              <a:path w="419596" h="420361">
                <a:moveTo>
                  <a:pt x="0" y="0"/>
                </a:moveTo>
                <a:lnTo>
                  <a:pt x="419597" y="0"/>
                </a:lnTo>
                <a:lnTo>
                  <a:pt x="419597" y="420360"/>
                </a:lnTo>
                <a:lnTo>
                  <a:pt x="0" y="42036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TextBox 9"/>
          <p:cNvSpPr txBox="1"/>
          <p:nvPr/>
        </p:nvSpPr>
        <p:spPr>
          <a:xfrm>
            <a:off x="1298591" y="1163068"/>
            <a:ext cx="6996318" cy="1174039"/>
          </a:xfrm>
          <a:prstGeom prst="rect">
            <a:avLst/>
          </a:prstGeom>
        </p:spPr>
        <p:txBody>
          <a:bodyPr lIns="0" tIns="0" rIns="0" bIns="0" rtlCol="0" anchor="t">
            <a:spAutoFit/>
          </a:bodyPr>
          <a:lstStyle/>
          <a:p>
            <a:pPr marL="0" lvl="0" indent="0">
              <a:lnSpc>
                <a:spcPts val="9879"/>
              </a:lnSpc>
            </a:pPr>
            <a:r>
              <a:rPr lang="en-US" sz="7599" b="1" dirty="0">
                <a:solidFill>
                  <a:srgbClr val="FAF4F0"/>
                </a:solidFill>
                <a:latin typeface="Arial" panose="020B0604020202020204" pitchFamily="34" charset="0"/>
                <a:cs typeface="Arial" panose="020B0604020202020204" pitchFamily="34" charset="0"/>
              </a:rPr>
              <a:t>Project Flow</a:t>
            </a:r>
          </a:p>
        </p:txBody>
      </p:sp>
      <p:sp>
        <p:nvSpPr>
          <p:cNvPr id="10" name="TextBox 10"/>
          <p:cNvSpPr txBox="1"/>
          <p:nvPr/>
        </p:nvSpPr>
        <p:spPr>
          <a:xfrm>
            <a:off x="1298591" y="5978752"/>
            <a:ext cx="8807156" cy="1222091"/>
          </a:xfrm>
          <a:prstGeom prst="rect">
            <a:avLst/>
          </a:prstGeom>
        </p:spPr>
        <p:txBody>
          <a:bodyPr lIns="0" tIns="0" rIns="0" bIns="0" rtlCol="0" anchor="t">
            <a:spAutoFit/>
          </a:bodyPr>
          <a:lstStyle/>
          <a:p>
            <a:pPr marL="0" lvl="0" indent="0">
              <a:lnSpc>
                <a:spcPts val="4579"/>
              </a:lnSpc>
            </a:pPr>
            <a:r>
              <a:rPr lang="en-US" sz="3522">
                <a:solidFill>
                  <a:srgbClr val="B4583C"/>
                </a:solidFill>
                <a:latin typeface="Arial"/>
              </a:rPr>
              <a:t>THE FLOW OF THE PROJECT IS IN THE FOLLOWING WAY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grpSp>
        <p:nvGrpSpPr>
          <p:cNvPr id="2" name="Group 2"/>
          <p:cNvGrpSpPr/>
          <p:nvPr/>
        </p:nvGrpSpPr>
        <p:grpSpPr>
          <a:xfrm>
            <a:off x="1028700" y="3294901"/>
            <a:ext cx="8115300" cy="4926914"/>
            <a:chOff x="0" y="0"/>
            <a:chExt cx="10820400" cy="6569219"/>
          </a:xfrm>
        </p:grpSpPr>
        <p:pic>
          <p:nvPicPr>
            <p:cNvPr id="3" name="Picture 3"/>
            <p:cNvPicPr>
              <a:picLocks noChangeAspect="1"/>
            </p:cNvPicPr>
            <p:nvPr/>
          </p:nvPicPr>
          <p:blipFill>
            <a:blip r:embed="rId2"/>
            <a:srcRect l="13143" r="10357" b="14956"/>
            <a:stretch>
              <a:fillRect/>
            </a:stretch>
          </p:blipFill>
          <p:spPr>
            <a:xfrm>
              <a:off x="0" y="0"/>
              <a:ext cx="10820400" cy="6569219"/>
            </a:xfrm>
            <a:prstGeom prst="rect">
              <a:avLst/>
            </a:prstGeom>
          </p:spPr>
        </p:pic>
      </p:grpSp>
      <p:sp>
        <p:nvSpPr>
          <p:cNvPr id="4" name="Freeform 4"/>
          <p:cNvSpPr/>
          <p:nvPr/>
        </p:nvSpPr>
        <p:spPr>
          <a:xfrm rot="5400000">
            <a:off x="9742769" y="6708554"/>
            <a:ext cx="567785" cy="568819"/>
          </a:xfrm>
          <a:custGeom>
            <a:avLst/>
            <a:gdLst/>
            <a:ahLst/>
            <a:cxnLst/>
            <a:rect l="l" t="t" r="r" b="b"/>
            <a:pathLst>
              <a:path w="567785" h="568819">
                <a:moveTo>
                  <a:pt x="0" y="0"/>
                </a:moveTo>
                <a:lnTo>
                  <a:pt x="567785" y="0"/>
                </a:lnTo>
                <a:lnTo>
                  <a:pt x="567785" y="568819"/>
                </a:lnTo>
                <a:lnTo>
                  <a:pt x="0" y="56881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2342016" y="1783387"/>
            <a:ext cx="6009046" cy="602729"/>
          </a:xfrm>
          <a:prstGeom prst="rect">
            <a:avLst/>
          </a:prstGeom>
        </p:spPr>
        <p:txBody>
          <a:bodyPr lIns="0" tIns="0" rIns="0" bIns="0" rtlCol="0" anchor="t">
            <a:spAutoFit/>
          </a:bodyPr>
          <a:lstStyle/>
          <a:p>
            <a:pPr marL="0" lvl="0" indent="0" algn="l">
              <a:lnSpc>
                <a:spcPts val="4720"/>
              </a:lnSpc>
              <a:spcBef>
                <a:spcPct val="0"/>
              </a:spcBef>
            </a:pPr>
            <a:r>
              <a:rPr lang="en-US" sz="3933" dirty="0">
                <a:solidFill>
                  <a:srgbClr val="544036"/>
                </a:solidFill>
                <a:latin typeface="Arial" panose="020B0604020202020204" pitchFamily="34" charset="0"/>
                <a:cs typeface="Arial" panose="020B0604020202020204" pitchFamily="34" charset="0"/>
              </a:rPr>
              <a:t>REACT APP START</a:t>
            </a:r>
          </a:p>
        </p:txBody>
      </p:sp>
      <p:sp>
        <p:nvSpPr>
          <p:cNvPr id="6" name="TextBox 6"/>
          <p:cNvSpPr txBox="1"/>
          <p:nvPr/>
        </p:nvSpPr>
        <p:spPr>
          <a:xfrm>
            <a:off x="10026662" y="4357152"/>
            <a:ext cx="7232638" cy="1399759"/>
          </a:xfrm>
          <a:prstGeom prst="rect">
            <a:avLst/>
          </a:prstGeom>
        </p:spPr>
        <p:txBody>
          <a:bodyPr lIns="0" tIns="0" rIns="0" bIns="0" rtlCol="0" anchor="t">
            <a:spAutoFit/>
          </a:bodyPr>
          <a:lstStyle/>
          <a:p>
            <a:pPr>
              <a:lnSpc>
                <a:spcPts val="3766"/>
              </a:lnSpc>
            </a:pPr>
            <a:r>
              <a:rPr lang="en-US" sz="2510">
                <a:solidFill>
                  <a:srgbClr val="544036"/>
                </a:solidFill>
                <a:latin typeface="Montserrat Bold"/>
              </a:rPr>
              <a:t>This is the first page that opens or is vsisible when the user starts the web application.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4F0"/>
        </a:solidFill>
        <a:effectLst/>
      </p:bgPr>
    </p:bg>
    <p:spTree>
      <p:nvGrpSpPr>
        <p:cNvPr id="1" name=""/>
        <p:cNvGrpSpPr/>
        <p:nvPr/>
      </p:nvGrpSpPr>
      <p:grpSpPr>
        <a:xfrm>
          <a:off x="0" y="0"/>
          <a:ext cx="0" cy="0"/>
          <a:chOff x="0" y="0"/>
          <a:chExt cx="0" cy="0"/>
        </a:xfrm>
      </p:grpSpPr>
      <p:grpSp>
        <p:nvGrpSpPr>
          <p:cNvPr id="2" name="Group 2"/>
          <p:cNvGrpSpPr/>
          <p:nvPr/>
        </p:nvGrpSpPr>
        <p:grpSpPr>
          <a:xfrm>
            <a:off x="1028700" y="3294901"/>
            <a:ext cx="8115300" cy="4926914"/>
            <a:chOff x="0" y="0"/>
            <a:chExt cx="10820400" cy="6569219"/>
          </a:xfrm>
        </p:grpSpPr>
        <p:pic>
          <p:nvPicPr>
            <p:cNvPr id="3" name="Picture 3"/>
            <p:cNvPicPr>
              <a:picLocks noChangeAspect="1"/>
            </p:cNvPicPr>
            <p:nvPr/>
          </p:nvPicPr>
          <p:blipFill>
            <a:blip r:embed="rId2"/>
            <a:srcRect l="9785" r="8443" b="6546"/>
            <a:stretch>
              <a:fillRect/>
            </a:stretch>
          </p:blipFill>
          <p:spPr>
            <a:xfrm>
              <a:off x="0" y="0"/>
              <a:ext cx="10820400" cy="6569219"/>
            </a:xfrm>
            <a:prstGeom prst="rect">
              <a:avLst/>
            </a:prstGeom>
          </p:spPr>
        </p:pic>
      </p:grpSp>
      <p:sp>
        <p:nvSpPr>
          <p:cNvPr id="4" name="Freeform 4"/>
          <p:cNvSpPr/>
          <p:nvPr/>
        </p:nvSpPr>
        <p:spPr>
          <a:xfrm rot="5400000">
            <a:off x="9742769" y="6708554"/>
            <a:ext cx="567785" cy="568819"/>
          </a:xfrm>
          <a:custGeom>
            <a:avLst/>
            <a:gdLst/>
            <a:ahLst/>
            <a:cxnLst/>
            <a:rect l="l" t="t" r="r" b="b"/>
            <a:pathLst>
              <a:path w="567785" h="568819">
                <a:moveTo>
                  <a:pt x="0" y="0"/>
                </a:moveTo>
                <a:lnTo>
                  <a:pt x="567785" y="0"/>
                </a:lnTo>
                <a:lnTo>
                  <a:pt x="567785" y="568819"/>
                </a:lnTo>
                <a:lnTo>
                  <a:pt x="0" y="56881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2342016" y="1783387"/>
            <a:ext cx="7400236" cy="602729"/>
          </a:xfrm>
          <a:prstGeom prst="rect">
            <a:avLst/>
          </a:prstGeom>
        </p:spPr>
        <p:txBody>
          <a:bodyPr lIns="0" tIns="0" rIns="0" bIns="0" rtlCol="0" anchor="t">
            <a:spAutoFit/>
          </a:bodyPr>
          <a:lstStyle/>
          <a:p>
            <a:pPr marL="0" lvl="0" indent="0" algn="l">
              <a:lnSpc>
                <a:spcPts val="4720"/>
              </a:lnSpc>
              <a:spcBef>
                <a:spcPct val="0"/>
              </a:spcBef>
            </a:pPr>
            <a:r>
              <a:rPr lang="en-US" sz="3933" dirty="0">
                <a:solidFill>
                  <a:srgbClr val="544036"/>
                </a:solidFill>
                <a:latin typeface="Arial" panose="020B0604020202020204" pitchFamily="34" charset="0"/>
                <a:cs typeface="Arial" panose="020B0604020202020204" pitchFamily="34" charset="0"/>
              </a:rPr>
              <a:t>ADDING A TASK INTO LIST</a:t>
            </a:r>
          </a:p>
        </p:txBody>
      </p:sp>
      <p:sp>
        <p:nvSpPr>
          <p:cNvPr id="6" name="TextBox 6"/>
          <p:cNvSpPr txBox="1"/>
          <p:nvPr/>
        </p:nvSpPr>
        <p:spPr>
          <a:xfrm>
            <a:off x="10026662" y="4357152"/>
            <a:ext cx="7232638" cy="1876009"/>
          </a:xfrm>
          <a:prstGeom prst="rect">
            <a:avLst/>
          </a:prstGeom>
        </p:spPr>
        <p:txBody>
          <a:bodyPr lIns="0" tIns="0" rIns="0" bIns="0" rtlCol="0" anchor="t">
            <a:spAutoFit/>
          </a:bodyPr>
          <a:lstStyle/>
          <a:p>
            <a:pPr>
              <a:lnSpc>
                <a:spcPts val="3766"/>
              </a:lnSpc>
            </a:pPr>
            <a:r>
              <a:rPr lang="en-US" sz="2510">
                <a:solidFill>
                  <a:srgbClr val="544036"/>
                </a:solidFill>
                <a:latin typeface="Montserrat Bold"/>
              </a:rPr>
              <a:t>When a user wants to add a task in the he/she has to write the description in the input box and click on add button to add the task in the list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473</Words>
  <Application>Microsoft Office PowerPoint</Application>
  <PresentationFormat>Custom</PresentationFormat>
  <Paragraphs>66</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MS Reference Sans Serif</vt:lpstr>
      <vt:lpstr>Calibri</vt:lpstr>
      <vt:lpstr>Canva Sans Bold</vt:lpstr>
      <vt:lpstr>Arial Bold</vt:lpstr>
      <vt:lpstr>Arial</vt:lpstr>
      <vt:lpstr>Montserrat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Cream and Brown Professional Business Project Presentation</dc:title>
  <cp:lastModifiedBy>HP</cp:lastModifiedBy>
  <cp:revision>2</cp:revision>
  <dcterms:created xsi:type="dcterms:W3CDTF">2006-08-16T00:00:00Z</dcterms:created>
  <dcterms:modified xsi:type="dcterms:W3CDTF">2023-10-26T04:53:01Z</dcterms:modified>
  <dc:identifier>DAFyTfIWom8</dc:identifier>
</cp:coreProperties>
</file>

<file path=docProps/thumbnail.jpeg>
</file>